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3" r:id="rId1"/>
    <p:sldMasterId id="2147483661" r:id="rId2"/>
    <p:sldMasterId id="2147483687" r:id="rId3"/>
  </p:sldMasterIdLst>
  <p:notesMasterIdLst>
    <p:notesMasterId r:id="rId15"/>
  </p:notesMasterIdLst>
  <p:sldIdLst>
    <p:sldId id="283" r:id="rId4"/>
    <p:sldId id="274" r:id="rId5"/>
    <p:sldId id="282" r:id="rId6"/>
    <p:sldId id="280" r:id="rId7"/>
    <p:sldId id="272" r:id="rId8"/>
    <p:sldId id="279" r:id="rId9"/>
    <p:sldId id="267" r:id="rId10"/>
    <p:sldId id="276" r:id="rId11"/>
    <p:sldId id="263" r:id="rId12"/>
    <p:sldId id="281" r:id="rId13"/>
    <p:sldId id="271" r:id="rId14"/>
  </p:sldIdLst>
  <p:sldSz cx="12192000" cy="6858000"/>
  <p:notesSz cx="6858000" cy="9144000"/>
  <p:embeddedFontLst>
    <p:embeddedFont>
      <p:font typeface="Calibri Light" panose="020F0302020204030204" pitchFamily="34" charset="0"/>
      <p:regular r:id="rId16"/>
      <p:italic r:id="rId17"/>
    </p:embeddedFont>
    <p:embeddedFont>
      <p:font typeface="Montserrat Black" panose="020B0604020202020204" charset="0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Arial Narrow" panose="020B0606020202030204" pitchFamily="34" charset="0"/>
      <p:regular r:id="rId25"/>
      <p:bold r:id="rId26"/>
      <p:italic r:id="rId27"/>
      <p:boldItalic r:id="rId2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" initials="A" lastIdx="1" clrIdx="0">
    <p:extLst>
      <p:ext uri="{19B8F6BF-5375-455C-9EA6-DF929625EA0E}">
        <p15:presenceInfo xmlns:p15="http://schemas.microsoft.com/office/powerpoint/2012/main" userId="Andr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363"/>
    <a:srgbClr val="275857"/>
    <a:srgbClr val="3B8686"/>
    <a:srgbClr val="D9EABE"/>
    <a:srgbClr val="8FBA99"/>
    <a:srgbClr val="06234C"/>
    <a:srgbClr val="3985C5"/>
    <a:srgbClr val="CB54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0" autoAdjust="0"/>
    <p:restoredTop sz="75818" autoAdjust="0"/>
  </p:normalViewPr>
  <p:slideViewPr>
    <p:cSldViewPr snapToGrid="0">
      <p:cViewPr varScale="1">
        <p:scale>
          <a:sx n="55" d="100"/>
          <a:sy n="55" d="100"/>
        </p:scale>
        <p:origin x="108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278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620BF-6045-4AC6-8EE4-465FA5B7FDA8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B6D898-C8EB-4B55-9A90-B885AB37FA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958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oc.org/MANUAL.html#extension-auto_identifiers" TargetMode="External"/><Relationship Id="rId7" Type="http://schemas.openxmlformats.org/officeDocument/2006/relationships/hyperlink" Target="https://opendatacommons.org/licenses/odbl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creativecommons.org/licenses/by/3.0/br/deed.pt_BR" TargetMode="External"/><Relationship Id="rId5" Type="http://schemas.openxmlformats.org/officeDocument/2006/relationships/hyperlink" Target="https://creativecommons.org/publicdomain/zero/1.0/deed.pt_BR" TargetMode="External"/><Relationship Id="rId4" Type="http://schemas.openxmlformats.org/officeDocument/2006/relationships/hyperlink" Target="https://slugify.online/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dos-mg/apresentacoes/issues/2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specs.frictionlessdata.io/schemas/csv-dialect.json" TargetMode="External"/><Relationship Id="rId5" Type="http://schemas.openxmlformats.org/officeDocument/2006/relationships/hyperlink" Target="https://specs.frictionlessdata.io/csv-dialect/#example" TargetMode="External"/><Relationship Id="rId4" Type="http://schemas.openxmlformats.org/officeDocument/2006/relationships/hyperlink" Target="https://github.com/dados-mg/projetos-abertura-conjuntos-dados/pull/1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Apresentação pessoal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78855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002060"/>
                </a:solidFill>
              </a:rPr>
              <a:t>O que fizemos?</a:t>
            </a:r>
          </a:p>
          <a:p>
            <a:r>
              <a:rPr lang="pt-BR" dirty="0" smtClean="0">
                <a:solidFill>
                  <a:srgbClr val="002060"/>
                </a:solidFill>
              </a:rPr>
              <a:t>- Documentamos um exemplo de um conjunto de dados através do </a:t>
            </a:r>
            <a:r>
              <a:rPr lang="pt-BR" i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datapackage</a:t>
            </a:r>
            <a:r>
              <a:rPr lang="pt-BR" i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i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creator</a:t>
            </a:r>
            <a:r>
              <a:rPr lang="pt-BR" i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dirty="0" smtClean="0">
                <a:solidFill>
                  <a:srgbClr val="002060"/>
                </a:solidFill>
              </a:rPr>
              <a:t>utilizando uma especificação internacionalmente difundida</a:t>
            </a:r>
          </a:p>
          <a:p>
            <a:r>
              <a:rPr lang="pt-BR" dirty="0" smtClean="0">
                <a:solidFill>
                  <a:srgbClr val="002060"/>
                </a:solidFill>
              </a:rPr>
              <a:t>- Preparamos o </a:t>
            </a:r>
            <a:r>
              <a:rPr lang="pt-BR" i="1" dirty="0" err="1" smtClean="0">
                <a:solidFill>
                  <a:srgbClr val="002060"/>
                </a:solidFill>
              </a:rPr>
              <a:t>datapackage</a:t>
            </a:r>
            <a:r>
              <a:rPr lang="pt-BR" dirty="0" smtClean="0">
                <a:solidFill>
                  <a:srgbClr val="002060"/>
                </a:solidFill>
              </a:rPr>
              <a:t> criado para ter suas alterações controladas automaticamente através do </a:t>
            </a:r>
            <a:r>
              <a:rPr lang="pt-BR" i="1" dirty="0" err="1" smtClean="0">
                <a:solidFill>
                  <a:srgbClr val="002060"/>
                </a:solidFill>
              </a:rPr>
              <a:t>github</a:t>
            </a:r>
            <a:endParaRPr lang="pt-BR" i="1" dirty="0" smtClean="0">
              <a:solidFill>
                <a:srgbClr val="002060"/>
              </a:solidFill>
            </a:endParaRPr>
          </a:p>
          <a:p>
            <a:r>
              <a:rPr lang="pt-BR" dirty="0" smtClean="0">
                <a:solidFill>
                  <a:srgbClr val="002060"/>
                </a:solidFill>
              </a:rPr>
              <a:t>- Iniciamos o processo de validação automática dos dados através da sincronização do repositório do </a:t>
            </a:r>
            <a:r>
              <a:rPr lang="pt-BR" i="1" dirty="0" err="1" smtClean="0">
                <a:solidFill>
                  <a:srgbClr val="002060"/>
                </a:solidFill>
              </a:rPr>
              <a:t>github</a:t>
            </a:r>
            <a:r>
              <a:rPr lang="pt-BR" dirty="0" smtClean="0">
                <a:solidFill>
                  <a:srgbClr val="002060"/>
                </a:solidFill>
              </a:rPr>
              <a:t> com o </a:t>
            </a:r>
            <a:r>
              <a:rPr lang="pt-BR" i="1" dirty="0" err="1" smtClean="0">
                <a:solidFill>
                  <a:srgbClr val="002060"/>
                </a:solidFill>
              </a:rPr>
              <a:t>goodtables</a:t>
            </a:r>
            <a:endParaRPr lang="pt-BR" i="1" dirty="0" smtClean="0">
              <a:solidFill>
                <a:srgbClr val="002060"/>
              </a:solidFill>
            </a:endParaRPr>
          </a:p>
          <a:p>
            <a:endParaRPr lang="pt-BR" dirty="0" smtClean="0">
              <a:solidFill>
                <a:srgbClr val="002060"/>
              </a:solidFill>
            </a:endParaRPr>
          </a:p>
          <a:p>
            <a:r>
              <a:rPr lang="pt-BR" dirty="0" smtClean="0">
                <a:solidFill>
                  <a:srgbClr val="002060"/>
                </a:solidFill>
              </a:rPr>
              <a:t>Para quê? </a:t>
            </a:r>
          </a:p>
          <a:p>
            <a:r>
              <a:rPr lang="pt-BR" dirty="0" smtClean="0">
                <a:solidFill>
                  <a:srgbClr val="002060"/>
                </a:solidFill>
              </a:rPr>
              <a:t>Promover qualidade e reduzir o custo de acesso e compreensão, aumentar a chance do uso dos dados e os benefícios desse uso como retornos em escala para a própria sociedade. Indução de uma cultura de colaboração e </a:t>
            </a:r>
            <a:r>
              <a:rPr lang="pt-BR" i="1" dirty="0" smtClean="0">
                <a:solidFill>
                  <a:srgbClr val="002060"/>
                </a:solidFill>
              </a:rPr>
              <a:t>open </a:t>
            </a:r>
            <a:r>
              <a:rPr lang="pt-BR" i="1" dirty="0" err="1" smtClean="0">
                <a:solidFill>
                  <a:srgbClr val="002060"/>
                </a:solidFill>
              </a:rPr>
              <a:t>science</a:t>
            </a:r>
            <a:endParaRPr lang="pt-BR" i="1" dirty="0" smtClean="0">
              <a:solidFill>
                <a:srgbClr val="002060"/>
              </a:solidFill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091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CKAN = interface de publicação e que representa</a:t>
            </a:r>
            <a:r>
              <a:rPr lang="pt-BR" baseline="0" dirty="0" smtClean="0"/>
              <a:t> como o processo de documentação está refletido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1279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dirty="0" smtClean="0"/>
              <a:t>lembrar que o material vai estar disponível com comentários mais detalhados e atualizados com dúvidas que chegarem</a:t>
            </a:r>
            <a:r>
              <a:rPr lang="pt-BR" baseline="0" dirty="0" smtClean="0"/>
              <a:t> (</a:t>
            </a:r>
            <a:r>
              <a:rPr lang="pt-BR" dirty="0" smtClean="0"/>
              <a:t>não é o foco exaurir dúvidas concretas das pessoas ao vivo, mas sim demonstrar a finalização de um fluxo de documentação e validação de dados abertos)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dirty="0" smtClean="0"/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O QUE VAMOS FAZER? Comunicar a importância de boas práticas de documentação e validação de dados e </a:t>
            </a:r>
            <a:r>
              <a:rPr lang="pt-BR" altLang="pt-BR" dirty="0" err="1" smtClean="0">
                <a:solidFill>
                  <a:srgbClr val="172B4D"/>
                </a:solidFill>
              </a:rPr>
              <a:t>metadados</a:t>
            </a: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 COMO? A partir da demonstração do uso de aplicativos online e da explicação de sua relação com conceitos e boas práticas de dados abertos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E NOSSAS EXPECTATIVAS?  Ao final, espera-se que o participante esteja apto a:</a:t>
            </a:r>
          </a:p>
          <a:p>
            <a:pPr marL="1714500" lvl="3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pt-BR" sz="2400" dirty="0" smtClean="0">
                <a:solidFill>
                  <a:srgbClr val="172B4D"/>
                </a:solidFill>
              </a:rPr>
              <a:t>Criar um </a:t>
            </a:r>
            <a:r>
              <a:rPr lang="pt-BR" sz="2400" dirty="0" err="1" smtClean="0">
                <a:solidFill>
                  <a:srgbClr val="172B4D"/>
                </a:solidFill>
              </a:rPr>
              <a:t>datapackage</a:t>
            </a:r>
            <a:r>
              <a:rPr lang="pt-BR" sz="2400" dirty="0" smtClean="0">
                <a:solidFill>
                  <a:srgbClr val="172B4D"/>
                </a:solidFill>
              </a:rPr>
              <a:t> que documente os </a:t>
            </a:r>
            <a:r>
              <a:rPr lang="pt-BR" sz="2400" dirty="0" err="1" smtClean="0">
                <a:solidFill>
                  <a:srgbClr val="172B4D"/>
                </a:solidFill>
              </a:rPr>
              <a:t>metadados</a:t>
            </a:r>
            <a:r>
              <a:rPr lang="pt-BR" sz="2400" dirty="0" smtClean="0">
                <a:solidFill>
                  <a:srgbClr val="172B4D"/>
                </a:solidFill>
              </a:rPr>
              <a:t> de um conjunto de dados; </a:t>
            </a:r>
          </a:p>
          <a:p>
            <a:pPr marL="1714500" lvl="3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pt-BR" sz="2400" dirty="0" smtClean="0">
                <a:solidFill>
                  <a:srgbClr val="172B4D"/>
                </a:solidFill>
              </a:rPr>
              <a:t>Iniciar o controle de versão e a validação automática do </a:t>
            </a:r>
            <a:r>
              <a:rPr lang="pt-BR" sz="2400" dirty="0" err="1" smtClean="0">
                <a:solidFill>
                  <a:srgbClr val="172B4D"/>
                </a:solidFill>
              </a:rPr>
              <a:t>datapackage</a:t>
            </a:r>
            <a:r>
              <a:rPr lang="pt-BR" sz="2400" dirty="0" smtClean="0">
                <a:solidFill>
                  <a:srgbClr val="172B4D"/>
                </a:solidFill>
              </a:rPr>
              <a:t> criado;</a:t>
            </a:r>
          </a:p>
          <a:p>
            <a:pPr marL="1714500" lvl="3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pt-BR" sz="2400" dirty="0" smtClean="0">
                <a:solidFill>
                  <a:srgbClr val="172B4D"/>
                </a:solidFill>
              </a:rPr>
              <a:t>Estar preparado para corrigir erros mais comuns do fluxo de validação de dados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1174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Atentar para:</a:t>
            </a:r>
          </a:p>
          <a:p>
            <a:endParaRPr lang="pt-BR" dirty="0" smtClean="0"/>
          </a:p>
          <a:p>
            <a:pPr marL="171450" indent="-171450">
              <a:buFontTx/>
              <a:buChar char="-"/>
            </a:pPr>
            <a:r>
              <a:rPr lang="pt-BR" baseline="0" dirty="0" smtClean="0"/>
              <a:t>Nomes dos cabeçalhos das colunas;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Valor do SD 1 CL segunda coluna;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Valores zero, vazios e sim na terceira coluna;</a:t>
            </a:r>
            <a:endParaRPr lang="pt-BR" baseline="0" dirty="0"/>
          </a:p>
          <a:p>
            <a:pPr marL="171450" indent="-171450">
              <a:buFontTx/>
              <a:buChar char="-"/>
            </a:pPr>
            <a:r>
              <a:rPr lang="pt-BR" baseline="0" dirty="0" smtClean="0"/>
              <a:t>CBMMG abreviado e outros por extenso na quinta coluna;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Formatos de número para carga horária, remuneração e data</a:t>
            </a:r>
            <a:endParaRPr lang="pt-BR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9441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CONCEITO: </a:t>
            </a:r>
            <a:r>
              <a:rPr lang="pt-BR" dirty="0" err="1" smtClean="0"/>
              <a:t>metadados</a:t>
            </a:r>
            <a:r>
              <a:rPr lang="pt-BR" baseline="0" dirty="0" smtClean="0"/>
              <a:t> em seus níveis diferentes</a:t>
            </a:r>
          </a:p>
          <a:p>
            <a:endParaRPr lang="pt-BR" baseline="0" dirty="0" smtClean="0"/>
          </a:p>
          <a:p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Metadados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informações sobre o significado dos dados, sua estrutura, a licença para uso, sua qualidade dos dados, atualização e outros. Pode considerar diferentes níveis de granularidade: desde uma propriedade singular de um recurso, até de um conjunto de dados completo. Também pode seguir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diferentes taxonomias.</a:t>
            </a:r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Metadados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insuficientes: dados não serão descobertos ou reutilizados.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3552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>
                <a:solidFill>
                  <a:srgbClr val="172B4D"/>
                </a:solidFill>
              </a:rPr>
              <a:t>Considerando que o exemplo exposto nos aponta questões de qualidade,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 smtClean="0">
              <a:solidFill>
                <a:srgbClr val="172B4D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aseline="0" dirty="0" smtClean="0">
                <a:solidFill>
                  <a:srgbClr val="172B4D"/>
                </a:solidFill>
              </a:rPr>
              <a:t>, precisamos adotar </a:t>
            </a:r>
            <a:r>
              <a:rPr lang="pt-BR" dirty="0" smtClean="0">
                <a:solidFill>
                  <a:srgbClr val="172B4D"/>
                </a:solidFill>
              </a:rPr>
              <a:t>um padrão para documentação dos dados</a:t>
            </a:r>
            <a:r>
              <a:rPr lang="pt-BR" baseline="0" dirty="0" smtClean="0">
                <a:solidFill>
                  <a:srgbClr val="172B4D"/>
                </a:solidFill>
              </a:rPr>
              <a:t> que minimize o custo dos usuários em compreender os dados</a:t>
            </a:r>
            <a:endParaRPr lang="pt-BR" dirty="0" smtClean="0">
              <a:solidFill>
                <a:srgbClr val="172B4D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 smtClean="0">
              <a:solidFill>
                <a:srgbClr val="172B4D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>
                <a:solidFill>
                  <a:srgbClr val="172B4D"/>
                </a:solidFill>
              </a:rPr>
              <a:t>CONCEITOS:</a:t>
            </a:r>
            <a:r>
              <a:rPr lang="pt-BR" baseline="0" dirty="0" smtClean="0">
                <a:solidFill>
                  <a:srgbClr val="172B4D"/>
                </a:solidFill>
              </a:rPr>
              <a:t> qualidade, especificações, </a:t>
            </a:r>
            <a:r>
              <a:rPr lang="pt-BR" baseline="0" dirty="0" err="1" smtClean="0">
                <a:solidFill>
                  <a:srgbClr val="172B4D"/>
                </a:solidFill>
              </a:rPr>
              <a:t>datapackage</a:t>
            </a:r>
            <a:r>
              <a:rPr lang="pt-BR" baseline="0" dirty="0" smtClean="0">
                <a:solidFill>
                  <a:srgbClr val="172B4D"/>
                </a:solidFill>
              </a:rPr>
              <a:t>, </a:t>
            </a:r>
            <a:r>
              <a:rPr lang="pt-BR" baseline="0" dirty="0" err="1" smtClean="0">
                <a:solidFill>
                  <a:srgbClr val="172B4D"/>
                </a:solidFill>
              </a:rPr>
              <a:t>frictionless</a:t>
            </a:r>
            <a:r>
              <a:rPr lang="pt-BR" baseline="0" dirty="0" smtClean="0">
                <a:solidFill>
                  <a:srgbClr val="172B4D"/>
                </a:solidFill>
              </a:rPr>
              <a:t> </a:t>
            </a:r>
            <a:r>
              <a:rPr lang="pt-BR" baseline="0" dirty="0" smtClean="0">
                <a:solidFill>
                  <a:srgbClr val="172B4D"/>
                </a:solidFill>
              </a:rPr>
              <a:t>data</a:t>
            </a:r>
            <a:endParaRPr lang="pt-BR" dirty="0" smtClean="0">
              <a:solidFill>
                <a:srgbClr val="172B4D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 smtClean="0">
              <a:solidFill>
                <a:srgbClr val="172B4D"/>
              </a:solidFill>
            </a:endParaRPr>
          </a:p>
          <a:p>
            <a:r>
              <a:rPr lang="en-US" dirty="0" smtClean="0"/>
              <a:t>A Data Package is a simple container format used to describe and package a collection of data (a dataset).</a:t>
            </a:r>
          </a:p>
          <a:p>
            <a:endParaRPr lang="en-US" dirty="0" smtClean="0"/>
          </a:p>
          <a:p>
            <a:r>
              <a:rPr lang="en-US" dirty="0" smtClean="0"/>
              <a:t>Frictionless data toolkit are a set of patterns for describing data including Data Package (for datasets), Data Resource (for files) and Table Schema (for tables).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8824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LOAD (do HD e da URL)/VALIDATE/DOWNLOAD/UPLOAD</a:t>
            </a:r>
          </a:p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Espaço não pode ser utilizado nos nomes dos arquivos e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diretórios </a:t>
            </a:r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Partículas (artigos, preposições) e VERBOS são dispensáveis nos nomes dos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recursos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Nome legível por máquina (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= gerado a partir do nome legível humanamente (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title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substituindo espaços por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hífens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eliminando acentos e 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cedilha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Não é objetivo exaurir conceitos e possibilidades de cada campo de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metadados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mas sim ter uma visão geral do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mínimo sugerido</a:t>
            </a:r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 </a:t>
            </a:r>
            <a:r>
              <a:rPr lang="pt-B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html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id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 </a:t>
            </a:r>
            <a:r>
              <a:rPr lang="pt-B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slug</a:t>
            </a:r>
            <a:endParaRPr lang="pt-B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Tipos de </a:t>
            </a:r>
            <a:r>
              <a:rPr lang="pt-BR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licenças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dados abertos:</a:t>
            </a:r>
            <a:endParaRPr lang="pt-BR" b="0" dirty="0" smtClean="0">
              <a:effectLst/>
            </a:endParaRPr>
          </a:p>
          <a:p>
            <a:pPr rtl="0" fontAlgn="base"/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Domínio público- Nenhuma exigência (</a:t>
            </a:r>
            <a:r>
              <a:rPr lang="pt-B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e.x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.: </a:t>
            </a:r>
            <a:r>
              <a:rPr lang="pt-BR" sz="1200" b="0" i="0" u="sng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CC0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rtl="0" fontAlgn="base"/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Atribuição - Exige citar a fonte (</a:t>
            </a:r>
            <a:r>
              <a:rPr lang="pt-B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e.x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.: </a:t>
            </a:r>
            <a:r>
              <a:rPr lang="pt-BR" sz="1200" b="0" i="0" u="sng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CC-BY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rtl="0" fontAlgn="base"/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Recíprocas - Exige que modificações mantenham a mesma licença (</a:t>
            </a:r>
            <a:r>
              <a:rPr lang="pt-B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e.x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.: </a:t>
            </a:r>
            <a:r>
              <a:rPr lang="pt-BR" sz="1200" b="0" i="0" u="sng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ODbL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rtl="0" fontAlgn="base"/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Público Brasileiro = </a:t>
            </a:r>
            <a:r>
              <a:rPr lang="pt-BR" dirty="0" smtClean="0"/>
              <a:t>licença livre compatível com a </a:t>
            </a:r>
            <a:r>
              <a:rPr lang="pt-BR" dirty="0" err="1" smtClean="0"/>
              <a:t>Creative</a:t>
            </a:r>
            <a:r>
              <a:rPr lang="pt-BR" dirty="0" smtClean="0"/>
              <a:t> </a:t>
            </a:r>
            <a:r>
              <a:rPr lang="pt-BR" dirty="0" err="1" smtClean="0"/>
              <a:t>Commons</a:t>
            </a:r>
            <a:r>
              <a:rPr lang="pt-BR" dirty="0" smtClean="0"/>
              <a:t> CC-BY-SA 3.0 BR &lt;https://www.gov.br/governodigital/pt-br/software-publico/portaria-46.pdf&gt;</a:t>
            </a:r>
          </a:p>
          <a:p>
            <a:endParaRPr lang="pt-B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base"/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Atualizações </a:t>
            </a:r>
            <a:r>
              <a:rPr lang="pt-BR" sz="1200" b="0" i="0" u="sng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compatíveis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 a </a:t>
            </a:r>
            <a:r>
              <a:rPr lang="pt-BR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versão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anterior = não exigem que o usuário modifique a forma que processa os dados </a:t>
            </a:r>
          </a:p>
          <a:p>
            <a:pPr rtl="0" fontAlgn="base"/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(Corrigir dados incorretos,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adicionar dados mais recentes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 novas colunas, sem modificar as antigas)</a:t>
            </a:r>
          </a:p>
          <a:p>
            <a:pPr rtl="0" fontAlgn="base"/>
            <a:r>
              <a:rPr lang="pt-BR" sz="1200" b="0" i="0" u="sng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Incompatíveis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Alterar o nome das colunas, Alterar o formato dos arquivos</a:t>
            </a:r>
            <a:r>
              <a:rPr lang="pt-BR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 conteúdo das colunas</a:t>
            </a:r>
          </a:p>
          <a:p>
            <a:pPr rtl="0" fontAlgn="base"/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Padrão de versionamento do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datapackage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&lt;https://specs.frictionlessdata.io/patterns/#data-package-version&gt;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8323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CONCEITOS: versionamento</a:t>
            </a:r>
            <a:r>
              <a:rPr lang="pt-BR" baseline="0" dirty="0" smtClean="0"/>
              <a:t>/repositório/</a:t>
            </a:r>
            <a:r>
              <a:rPr lang="pt-BR" dirty="0" err="1" smtClean="0"/>
              <a:t>github</a:t>
            </a:r>
            <a:r>
              <a:rPr lang="pt-BR" dirty="0" smtClean="0"/>
              <a:t> (ligeiro); validação, </a:t>
            </a:r>
            <a:r>
              <a:rPr lang="pt-BR" dirty="0" err="1" smtClean="0"/>
              <a:t>goodtables</a:t>
            </a:r>
            <a:endParaRPr lang="pt-BR" dirty="0" smtClean="0"/>
          </a:p>
          <a:p>
            <a:endParaRPr lang="pt-BR" dirty="0" smtClean="0"/>
          </a:p>
          <a:p>
            <a:r>
              <a:rPr lang="pt-BR" dirty="0" smtClean="0"/>
              <a:t>Nome do </a:t>
            </a:r>
            <a:r>
              <a:rPr lang="pt-BR" dirty="0" err="1" smtClean="0"/>
              <a:t>repo</a:t>
            </a:r>
            <a:r>
              <a:rPr lang="pt-BR" dirty="0" smtClean="0"/>
              <a:t> = nome do </a:t>
            </a:r>
            <a:r>
              <a:rPr lang="pt-BR" dirty="0" err="1" smtClean="0"/>
              <a:t>dataset</a:t>
            </a:r>
            <a:endParaRPr lang="pt-BR" dirty="0" smtClean="0"/>
          </a:p>
          <a:p>
            <a:endParaRPr lang="pt-BR" dirty="0" smtClean="0"/>
          </a:p>
          <a:p>
            <a:r>
              <a:rPr lang="pt-BR" dirty="0" smtClean="0"/>
              <a:t>Linha de comando e edição de texto: pontuar que versionamento pode ser feito pelo computador</a:t>
            </a:r>
            <a:r>
              <a:rPr lang="pt-BR" baseline="0" dirty="0" smtClean="0"/>
              <a:t> remoto com linha de comando e aplicações (</a:t>
            </a:r>
            <a:r>
              <a:rPr lang="pt-BR" baseline="0" dirty="0" err="1" smtClean="0"/>
              <a:t>github</a:t>
            </a:r>
            <a:r>
              <a:rPr lang="pt-BR" baseline="0" dirty="0" smtClean="0"/>
              <a:t> desktop, sublime merge e editores de texto)</a:t>
            </a:r>
            <a:endParaRPr lang="pt-BR" dirty="0" smtClean="0"/>
          </a:p>
          <a:p>
            <a:endParaRPr lang="pt-BR" dirty="0" smtClean="0"/>
          </a:p>
          <a:p>
            <a:r>
              <a:rPr lang="pt-BR" dirty="0" smtClean="0"/>
              <a:t>GITHUB: atentar para eventual requisição</a:t>
            </a:r>
            <a:r>
              <a:rPr lang="pt-BR" baseline="0" dirty="0" smtClean="0"/>
              <a:t> de autenticação após </a:t>
            </a:r>
            <a:r>
              <a:rPr lang="pt-BR" baseline="0" dirty="0" err="1" smtClean="0"/>
              <a:t>push</a:t>
            </a:r>
            <a:r>
              <a:rPr lang="pt-BR" baseline="0" dirty="0" smtClean="0"/>
              <a:t> na linha de comando: </a:t>
            </a:r>
            <a:r>
              <a:rPr lang="pt-BR" baseline="0" dirty="0" err="1" smtClean="0"/>
              <a:t>Git</a:t>
            </a:r>
            <a:r>
              <a:rPr lang="pt-BR" baseline="0" dirty="0" smtClean="0"/>
              <a:t> </a:t>
            </a:r>
            <a:r>
              <a:rPr lang="pt-BR" baseline="0" dirty="0" err="1" smtClean="0"/>
              <a:t>Credential</a:t>
            </a:r>
            <a:r>
              <a:rPr lang="pt-BR" baseline="0" dirty="0" smtClean="0"/>
              <a:t>  Manager e última versão para Windows (Git-2.29.2.2-64-bit)</a:t>
            </a:r>
            <a:endParaRPr lang="pt-BR" dirty="0" smtClean="0"/>
          </a:p>
          <a:p>
            <a:endParaRPr lang="pt-BR" dirty="0" smtClean="0"/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Link do arquivo para leitura e interpretação das ferramentas online (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datapackage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creator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goodtables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deve ser sempre o do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raw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caso contrário há o risco de ser interpretado como HTML em vez de arquivo com formato tabular (CSV)</a:t>
            </a:r>
            <a:endParaRPr lang="pt-B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Renderização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automática de CSV no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somente arquivos com vírgulas como separadores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permitem o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apresentar o arquivo com visualização tabular, similar a que se tem quando se abre o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csv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excell</a:t>
            </a:r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Explicar o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delay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entre o resultado da validação automática e a sinalização do </a:t>
            </a:r>
            <a:r>
              <a:rPr lang="pt-BR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badge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validação</a:t>
            </a:r>
          </a:p>
          <a:p>
            <a:endParaRPr lang="pt-BR" dirty="0" smtClean="0"/>
          </a:p>
          <a:p>
            <a:endParaRPr lang="pt-BR" dirty="0" smtClean="0"/>
          </a:p>
          <a:p>
            <a:r>
              <a:rPr lang="pt-BR" dirty="0" smtClean="0"/>
              <a:t>RETOMAR o exemplo da remuneração</a:t>
            </a:r>
            <a:r>
              <a:rPr lang="pt-BR" baseline="0" dirty="0" smtClean="0"/>
              <a:t> – leiaute arquivo, mudanças colunas, tipo variáveis, </a:t>
            </a:r>
            <a:r>
              <a:rPr lang="pt-BR" baseline="0" dirty="0" err="1" smtClean="0"/>
              <a:t>etc</a:t>
            </a:r>
            <a:endParaRPr lang="pt-BR" baseline="0" dirty="0" smtClean="0"/>
          </a:p>
          <a:p>
            <a:endParaRPr lang="pt-BR" baseline="0" dirty="0" smtClean="0"/>
          </a:p>
          <a:p>
            <a:r>
              <a:rPr lang="pt-BR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Especificação do </a:t>
            </a:r>
            <a:r>
              <a:rPr lang="pt-BR" sz="1200" b="1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csv</a:t>
            </a:r>
            <a:r>
              <a:rPr lang="pt-BR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CSV </a:t>
            </a:r>
            <a:r>
              <a:rPr lang="pt-B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dialect</a:t>
            </a:r>
            <a:r>
              <a:rPr lang="pt-B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 </a:t>
            </a:r>
            <a:r>
              <a:rPr lang="pt-B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descriptor</a:t>
            </a:r>
            <a:endParaRPr lang="pt-B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5379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altLang="pt-BR" dirty="0" smtClean="0">
                <a:solidFill>
                  <a:srgbClr val="172B4D"/>
                </a:solidFill>
              </a:rPr>
              <a:t>Dispositivos da LAI que</a:t>
            </a:r>
            <a:r>
              <a:rPr lang="pt-BR" altLang="pt-BR" baseline="0" dirty="0" smtClean="0">
                <a:solidFill>
                  <a:srgbClr val="172B4D"/>
                </a:solidFill>
              </a:rPr>
              <a:t> não são garantidos com os procedimentos demonstrados: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altLang="pt-BR" dirty="0" smtClean="0">
                <a:solidFill>
                  <a:srgbClr val="172B4D"/>
                </a:solidFill>
              </a:rPr>
              <a:t>V - garantir a </a:t>
            </a:r>
            <a:r>
              <a:rPr lang="pt-BR" altLang="pt-BR" b="1" u="sng" dirty="0" smtClean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autenticidade e a integridade </a:t>
            </a:r>
            <a:r>
              <a:rPr lang="pt-BR" altLang="pt-BR" dirty="0" smtClean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das informações </a:t>
            </a:r>
            <a:r>
              <a:rPr lang="pt-BR" altLang="pt-BR" dirty="0" smtClean="0">
                <a:solidFill>
                  <a:srgbClr val="172B4D"/>
                </a:solidFill>
              </a:rPr>
              <a:t>disponíveis para acesso;</a:t>
            </a:r>
          </a:p>
          <a:p>
            <a:endParaRPr lang="pt-BR" dirty="0" smtClean="0"/>
          </a:p>
          <a:p>
            <a:r>
              <a:rPr lang="pt-BR" dirty="0" smtClean="0"/>
              <a:t>(Autenticidade: conjunto de ferramentas de marcação do arquivo</a:t>
            </a:r>
            <a:r>
              <a:rPr lang="pt-BR" baseline="0" dirty="0" smtClean="0"/>
              <a:t> com uma chave digital); Integridade ~ meios físicos/</a:t>
            </a:r>
            <a:r>
              <a:rPr lang="pt-BR" baseline="0" dirty="0" err="1" smtClean="0"/>
              <a:t>storage</a:t>
            </a:r>
            <a:endParaRPr lang="pt-BR" baseline="0" dirty="0" smtClean="0"/>
          </a:p>
          <a:p>
            <a:endParaRPr lang="pt-BR" baseline="0" dirty="0" smtClean="0"/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VI - manter </a:t>
            </a:r>
            <a:r>
              <a:rPr lang="pt-BR" altLang="pt-BR" b="1" u="sng" dirty="0" smtClean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atualizadas</a:t>
            </a:r>
            <a:r>
              <a:rPr lang="pt-BR" altLang="pt-BR" dirty="0" smtClean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as informações disponíveis </a:t>
            </a:r>
            <a:r>
              <a:rPr lang="pt-BR" altLang="pt-BR" dirty="0" smtClean="0">
                <a:solidFill>
                  <a:srgbClr val="172B4D"/>
                </a:solidFill>
              </a:rPr>
              <a:t>para acesso;</a:t>
            </a:r>
            <a:endParaRPr lang="pt-BR" dirty="0" smtClean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0976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pt-BR" dirty="0" smtClean="0"/>
              <a:t>ferramenta não é o importante (</a:t>
            </a:r>
            <a:r>
              <a:rPr lang="pt-BR" dirty="0" err="1" smtClean="0"/>
              <a:t>github</a:t>
            </a:r>
            <a:r>
              <a:rPr lang="pt-BR" dirty="0" smtClean="0"/>
              <a:t>/</a:t>
            </a:r>
            <a:r>
              <a:rPr lang="pt-BR" dirty="0" err="1" smtClean="0"/>
              <a:t>goodtables</a:t>
            </a:r>
            <a:r>
              <a:rPr lang="pt-BR" dirty="0" smtClean="0"/>
              <a:t>), e sim controle de versão e validação de dados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B6D898-C8EB-4B55-9A90-B885AB37FA9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2450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721" y="6444209"/>
            <a:ext cx="2299020" cy="288000"/>
          </a:xfrm>
          <a:prstGeom prst="rect">
            <a:avLst/>
          </a:prstGeom>
        </p:spPr>
      </p:pic>
      <p:sp>
        <p:nvSpPr>
          <p:cNvPr id="24" name="Título 1"/>
          <p:cNvSpPr>
            <a:spLocks noGrp="1"/>
          </p:cNvSpPr>
          <p:nvPr>
            <p:ph type="title" hasCustomPrompt="1"/>
          </p:nvPr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>
              <a:defRPr sz="2400" b="1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25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45048" y="1570616"/>
            <a:ext cx="11083968" cy="45827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41656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C503-5462-40B2-9B2A-093BE1FD8218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7F042-6003-4DF3-A1FF-F9CC0B57D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6796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659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8547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8243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8869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622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0743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4399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52228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69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>
              <a:defRPr sz="2400" b="1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8" name="Espaço Reservado para Texto 2"/>
          <p:cNvSpPr>
            <a:spLocks noGrp="1"/>
          </p:cNvSpPr>
          <p:nvPr>
            <p:ph type="body" idx="10"/>
          </p:nvPr>
        </p:nvSpPr>
        <p:spPr>
          <a:xfrm>
            <a:off x="839788" y="987425"/>
            <a:ext cx="3932237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9243388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83816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72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7" name="Título 1"/>
          <p:cNvSpPr>
            <a:spLocks noGrp="1"/>
          </p:cNvSpPr>
          <p:nvPr>
            <p:ph type="title" hasCustomPrompt="1"/>
          </p:nvPr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>
              <a:defRPr sz="2400" b="1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57857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172584"/>
            <a:ext cx="5181600" cy="5004379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172584"/>
            <a:ext cx="5181600" cy="5004379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8" name="Título 1"/>
          <p:cNvSpPr txBox="1">
            <a:spLocks/>
          </p:cNvSpPr>
          <p:nvPr userDrawn="1"/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523156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Arial Narrow" panose="020B0606020202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Arial Narrow" panose="020B0606020202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" name="Título 1"/>
          <p:cNvSpPr txBox="1">
            <a:spLocks/>
          </p:cNvSpPr>
          <p:nvPr userDrawn="1"/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994701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Arial Narrow" panose="020B0606020202030204" pitchFamily="34" charset="0"/>
              </a:defRPr>
            </a:lvl1pPr>
            <a:lvl2pPr>
              <a:defRPr sz="28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0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987424"/>
            <a:ext cx="3932237" cy="48815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 Narrow" panose="020B0606020202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8" name="Título 1"/>
          <p:cNvSpPr txBox="1">
            <a:spLocks/>
          </p:cNvSpPr>
          <p:nvPr userDrawn="1"/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601986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1021976"/>
            <a:ext cx="10515600" cy="5154987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5EBF2B-DBB1-4BCA-A5E8-EB058525FD19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3F51EE8-A93A-4AD4-B251-B5B48F6647A2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Título 1"/>
          <p:cNvSpPr txBox="1">
            <a:spLocks/>
          </p:cNvSpPr>
          <p:nvPr userDrawn="1"/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420620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738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Imagem 2"/>
          <p:cNvSpPr>
            <a:spLocks noGrp="1"/>
          </p:cNvSpPr>
          <p:nvPr>
            <p:ph type="pic" idx="1"/>
          </p:nvPr>
        </p:nvSpPr>
        <p:spPr>
          <a:xfrm>
            <a:off x="6433074" y="1032735"/>
            <a:ext cx="5758926" cy="46257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909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/>
          <p:cNvSpPr/>
          <p:nvPr userDrawn="1"/>
        </p:nvSpPr>
        <p:spPr>
          <a:xfrm>
            <a:off x="162259" y="1"/>
            <a:ext cx="12029741" cy="707464"/>
          </a:xfrm>
          <a:prstGeom prst="rect">
            <a:avLst/>
          </a:prstGeom>
          <a:solidFill>
            <a:srgbClr val="3B86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/>
          <p:cNvSpPr/>
          <p:nvPr userDrawn="1"/>
        </p:nvSpPr>
        <p:spPr>
          <a:xfrm>
            <a:off x="162259" y="0"/>
            <a:ext cx="1003776" cy="707463"/>
          </a:xfrm>
          <a:prstGeom prst="rect">
            <a:avLst/>
          </a:prstGeom>
          <a:solidFill>
            <a:srgbClr val="8FB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/>
          <p:cNvSpPr/>
          <p:nvPr userDrawn="1"/>
        </p:nvSpPr>
        <p:spPr>
          <a:xfrm>
            <a:off x="0" y="0"/>
            <a:ext cx="162259" cy="707463"/>
          </a:xfrm>
          <a:prstGeom prst="rect">
            <a:avLst/>
          </a:prstGeom>
          <a:solidFill>
            <a:srgbClr val="2758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/>
          <p:cNvSpPr/>
          <p:nvPr userDrawn="1"/>
        </p:nvSpPr>
        <p:spPr>
          <a:xfrm>
            <a:off x="0" y="6732210"/>
            <a:ext cx="9537405" cy="125790"/>
          </a:xfrm>
          <a:prstGeom prst="rect">
            <a:avLst/>
          </a:prstGeom>
          <a:solidFill>
            <a:srgbClr val="2758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721" y="6444209"/>
            <a:ext cx="2299020" cy="288000"/>
          </a:xfrm>
          <a:prstGeom prst="rect">
            <a:avLst/>
          </a:prstGeom>
        </p:spPr>
      </p:pic>
      <p:sp>
        <p:nvSpPr>
          <p:cNvPr id="30" name="Retângulo 29"/>
          <p:cNvSpPr/>
          <p:nvPr userDrawn="1"/>
        </p:nvSpPr>
        <p:spPr>
          <a:xfrm>
            <a:off x="2448263" y="0"/>
            <a:ext cx="1843742" cy="707463"/>
          </a:xfrm>
          <a:prstGeom prst="rect">
            <a:avLst/>
          </a:prstGeom>
          <a:solidFill>
            <a:srgbClr val="8FB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9464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2" r:id="rId2"/>
    <p:sldLayoutId id="2147483665" r:id="rId3"/>
    <p:sldLayoutId id="2147483667" r:id="rId4"/>
    <p:sldLayoutId id="2147483668" r:id="rId5"/>
    <p:sldLayoutId id="2147483671" r:id="rId6"/>
    <p:sldLayoutId id="2147483673" r:id="rId7"/>
    <p:sldLayoutId id="2147483699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6036864" y="0"/>
            <a:ext cx="5443049" cy="6050743"/>
          </a:xfrm>
          <a:prstGeom prst="rect">
            <a:avLst/>
          </a:prstGeom>
          <a:solidFill>
            <a:srgbClr val="3B86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sp>
        <p:nvSpPr>
          <p:cNvPr id="10" name="Retângulo 9"/>
          <p:cNvSpPr/>
          <p:nvPr userDrawn="1"/>
        </p:nvSpPr>
        <p:spPr>
          <a:xfrm flipH="1">
            <a:off x="11479912" y="491320"/>
            <a:ext cx="712087" cy="541414"/>
          </a:xfrm>
          <a:prstGeom prst="rect">
            <a:avLst/>
          </a:prstGeom>
          <a:solidFill>
            <a:srgbClr val="2758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721" y="6444209"/>
            <a:ext cx="2299020" cy="288000"/>
          </a:xfrm>
          <a:prstGeom prst="rect">
            <a:avLst/>
          </a:prstGeom>
        </p:spPr>
      </p:pic>
      <p:sp>
        <p:nvSpPr>
          <p:cNvPr id="16" name="Retângulo 15"/>
          <p:cNvSpPr/>
          <p:nvPr userDrawn="1"/>
        </p:nvSpPr>
        <p:spPr>
          <a:xfrm>
            <a:off x="6446296" y="491320"/>
            <a:ext cx="5033617" cy="541414"/>
          </a:xfrm>
          <a:prstGeom prst="rect">
            <a:avLst/>
          </a:prstGeom>
          <a:solidFill>
            <a:srgbClr val="D9EA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 userDrawn="1"/>
        </p:nvSpPr>
        <p:spPr>
          <a:xfrm>
            <a:off x="6446296" y="1032734"/>
            <a:ext cx="5745705" cy="464730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384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8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55C42-EFCA-4D19-8DCD-93C1B8069CBA}" type="datetimeFigureOut">
              <a:rPr lang="pt-BR" smtClean="0"/>
              <a:t>24/11/2020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2438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ados.mg.gov.br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SO_9000" TargetMode="External"/><Relationship Id="rId7" Type="http://schemas.openxmlformats.org/officeDocument/2006/relationships/hyperlink" Target="https://specs.frictionlessdata.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pengovdata.org/" TargetMode="External"/><Relationship Id="rId5" Type="http://schemas.openxmlformats.org/officeDocument/2006/relationships/hyperlink" Target="https://specs.frictionlessdata.io/table-schema/#concepts" TargetMode="External"/><Relationship Id="rId4" Type="http://schemas.openxmlformats.org/officeDocument/2006/relationships/hyperlink" Target="https://w3c.br/traducoes/DWBP-pt-br/#metadata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lgamei/inova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e.frictionlessdata.io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goodtables.io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analto.gov.br/ccivil_03/_ato2011-2014/2011/lei/l12527.htm#art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analto.gov.br/ccivil_03/_ato2015-2018/2016/decreto/d8777.ht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pesquisalegislativa.mg.gov.br/LegislacaoCompleta.aspx?cod=17115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5951651" y="752372"/>
            <a:ext cx="19752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chemeClr val="bg1"/>
                </a:solidFill>
                <a:latin typeface="Montserrat Black" panose="00000A00000000000000" pitchFamily="50" charset="0"/>
              </a:rPr>
              <a:t>mg.gov.br</a:t>
            </a:r>
            <a:endParaRPr lang="pt-BR" sz="3200" dirty="0">
              <a:solidFill>
                <a:schemeClr val="bg1"/>
              </a:solidFill>
              <a:latin typeface="Montserrat Black" panose="00000A00000000000000" pitchFamily="50" charset="0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461553" y="1624507"/>
            <a:ext cx="9563003" cy="5016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pt-BR" sz="4000" b="1" dirty="0" smtClean="0">
                <a:solidFill>
                  <a:srgbClr val="1D4363"/>
                </a:solidFill>
              </a:rPr>
              <a:t>Dados </a:t>
            </a:r>
            <a:r>
              <a:rPr lang="pt-BR" sz="4000" b="1" dirty="0">
                <a:solidFill>
                  <a:srgbClr val="1D4363"/>
                </a:solidFill>
              </a:rPr>
              <a:t>abertos sem </a:t>
            </a:r>
            <a:r>
              <a:rPr lang="pt-BR" sz="4000" b="1" dirty="0" smtClean="0">
                <a:solidFill>
                  <a:srgbClr val="1D4363"/>
                </a:solidFill>
              </a:rPr>
              <a:t>fricção</a:t>
            </a:r>
          </a:p>
          <a:p>
            <a:pPr lvl="0"/>
            <a:endParaRPr lang="pt-BR" sz="4000" dirty="0">
              <a:solidFill>
                <a:srgbClr val="1D4363"/>
              </a:solidFill>
            </a:endParaRPr>
          </a:p>
          <a:p>
            <a:pPr lvl="0" algn="ctr"/>
            <a:r>
              <a:rPr lang="pt-BR" sz="4000" i="1" dirty="0" smtClean="0">
                <a:solidFill>
                  <a:srgbClr val="1D4363"/>
                </a:solidFill>
              </a:rPr>
              <a:t>Documentando</a:t>
            </a:r>
            <a:r>
              <a:rPr lang="pt-BR" sz="4000" i="1" dirty="0">
                <a:solidFill>
                  <a:srgbClr val="1D4363"/>
                </a:solidFill>
              </a:rPr>
              <a:t>, validando e </a:t>
            </a:r>
            <a:r>
              <a:rPr lang="pt-BR" sz="4000" i="1" dirty="0" smtClean="0">
                <a:solidFill>
                  <a:srgbClr val="1D4363"/>
                </a:solidFill>
              </a:rPr>
              <a:t>publicando</a:t>
            </a:r>
          </a:p>
          <a:p>
            <a:pPr lvl="0" algn="ctr"/>
            <a:r>
              <a:rPr lang="pt-BR" sz="4000" i="1" dirty="0" smtClean="0">
                <a:solidFill>
                  <a:srgbClr val="1D4363"/>
                </a:solidFill>
              </a:rPr>
              <a:t>dados </a:t>
            </a:r>
            <a:r>
              <a:rPr lang="pt-BR" sz="4000" i="1" dirty="0">
                <a:solidFill>
                  <a:srgbClr val="1D4363"/>
                </a:solidFill>
              </a:rPr>
              <a:t>com </a:t>
            </a:r>
            <a:r>
              <a:rPr lang="pt-BR" sz="4000" i="1" dirty="0" err="1">
                <a:solidFill>
                  <a:srgbClr val="1D4363"/>
                </a:solidFill>
              </a:rPr>
              <a:t>datapackages</a:t>
            </a:r>
            <a:r>
              <a:rPr lang="pt-BR" sz="4000" i="1" dirty="0">
                <a:solidFill>
                  <a:srgbClr val="1D4363"/>
                </a:solidFill>
              </a:rPr>
              <a:t/>
            </a:r>
            <a:br>
              <a:rPr lang="pt-BR" sz="4000" i="1" dirty="0">
                <a:solidFill>
                  <a:srgbClr val="1D4363"/>
                </a:solidFill>
              </a:rPr>
            </a:br>
            <a:endParaRPr lang="pt-BR" sz="4000" i="1" dirty="0" smtClean="0">
              <a:solidFill>
                <a:srgbClr val="1D4363"/>
              </a:solidFill>
            </a:endParaRPr>
          </a:p>
          <a:p>
            <a:pPr lvl="0"/>
            <a:endParaRPr lang="pt-BR" sz="4000" dirty="0">
              <a:solidFill>
                <a:srgbClr val="1D4363"/>
              </a:solidFill>
            </a:endParaRPr>
          </a:p>
          <a:p>
            <a:pPr lvl="0" algn="ctr"/>
            <a:r>
              <a:rPr lang="pt-BR" sz="4000" dirty="0" smtClean="0">
                <a:solidFill>
                  <a:schemeClr val="bg1">
                    <a:lumMod val="50000"/>
                  </a:schemeClr>
                </a:solidFill>
              </a:rPr>
              <a:t>Diretoria Central de Transparência Ativa</a:t>
            </a:r>
          </a:p>
          <a:p>
            <a:pPr lvl="0" algn="ctr"/>
            <a:r>
              <a:rPr lang="pt-BR" sz="4000" dirty="0" smtClean="0">
                <a:solidFill>
                  <a:schemeClr val="bg1">
                    <a:lumMod val="50000"/>
                  </a:schemeClr>
                </a:solidFill>
              </a:rPr>
              <a:t>Controladoria Geral do Estado de Minas Gerais</a:t>
            </a:r>
            <a:endParaRPr lang="pt-BR" sz="4000" dirty="0">
              <a:solidFill>
                <a:schemeClr val="bg1">
                  <a:lumMod val="50000"/>
                </a:schemeClr>
              </a:solidFill>
              <a:latin typeface="Montserrat Black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57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 smtClean="0"/>
              <a:t>Síntese da nossa jornada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0"/>
          </p:nvPr>
        </p:nvSpPr>
        <p:spPr>
          <a:xfrm>
            <a:off x="839788" y="987425"/>
            <a:ext cx="10351376" cy="5208659"/>
          </a:xfrm>
        </p:spPr>
        <p:txBody>
          <a:bodyPr/>
          <a:lstStyle/>
          <a:p>
            <a:r>
              <a:rPr lang="pt-BR" b="1" dirty="0" smtClean="0">
                <a:solidFill>
                  <a:srgbClr val="002060"/>
                </a:solidFill>
              </a:rPr>
              <a:t>O que fizemos?</a:t>
            </a:r>
          </a:p>
          <a:p>
            <a:pPr marL="342900" indent="-342900">
              <a:buFontTx/>
              <a:buChar char="-"/>
            </a:pPr>
            <a:r>
              <a:rPr lang="pt-BR" dirty="0" smtClean="0">
                <a:solidFill>
                  <a:srgbClr val="002060"/>
                </a:solidFill>
              </a:rPr>
              <a:t>Conjunto de dados através do </a:t>
            </a:r>
            <a:r>
              <a:rPr lang="pt-BR" i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datapackage</a:t>
            </a:r>
            <a:r>
              <a:rPr lang="pt-BR" i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i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creator</a:t>
            </a:r>
            <a:r>
              <a:rPr lang="pt-BR" i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dirty="0" smtClean="0">
                <a:solidFill>
                  <a:srgbClr val="002060"/>
                </a:solidFill>
              </a:rPr>
              <a:t>utilizando uma especificação</a:t>
            </a:r>
          </a:p>
          <a:p>
            <a:pPr marL="342900" indent="-342900">
              <a:buFontTx/>
              <a:buChar char="-"/>
            </a:pPr>
            <a:r>
              <a:rPr lang="pt-BR" dirty="0" smtClean="0">
                <a:solidFill>
                  <a:srgbClr val="002060"/>
                </a:solidFill>
              </a:rPr>
              <a:t>Preparação do </a:t>
            </a:r>
            <a:r>
              <a:rPr lang="pt-BR" i="1" dirty="0" err="1" smtClean="0">
                <a:solidFill>
                  <a:srgbClr val="002060"/>
                </a:solidFill>
              </a:rPr>
              <a:t>datapackage</a:t>
            </a:r>
            <a:r>
              <a:rPr lang="pt-BR" dirty="0" smtClean="0">
                <a:solidFill>
                  <a:srgbClr val="002060"/>
                </a:solidFill>
              </a:rPr>
              <a:t> criado para controle de alteração no </a:t>
            </a:r>
            <a:r>
              <a:rPr lang="pt-BR" i="1" dirty="0" err="1" smtClean="0">
                <a:solidFill>
                  <a:srgbClr val="002060"/>
                </a:solidFill>
              </a:rPr>
              <a:t>github</a:t>
            </a:r>
            <a:endParaRPr lang="pt-BR" i="1" dirty="0">
              <a:solidFill>
                <a:srgbClr val="002060"/>
              </a:solidFill>
            </a:endParaRPr>
          </a:p>
          <a:p>
            <a:pPr marL="342900" indent="-342900">
              <a:buFontTx/>
              <a:buChar char="-"/>
            </a:pPr>
            <a:r>
              <a:rPr lang="pt-BR" dirty="0" smtClean="0">
                <a:solidFill>
                  <a:srgbClr val="002060"/>
                </a:solidFill>
              </a:rPr>
              <a:t>Validação automática dos dados pela sincronização do repositório com o </a:t>
            </a:r>
            <a:r>
              <a:rPr lang="pt-BR" i="1" dirty="0" err="1" smtClean="0">
                <a:solidFill>
                  <a:srgbClr val="002060"/>
                </a:solidFill>
              </a:rPr>
              <a:t>goodtables</a:t>
            </a:r>
            <a:endParaRPr lang="pt-BR" i="1" dirty="0" smtClean="0">
              <a:solidFill>
                <a:srgbClr val="002060"/>
              </a:solidFill>
            </a:endParaRPr>
          </a:p>
          <a:p>
            <a:endParaRPr lang="pt-BR" dirty="0" smtClean="0">
              <a:solidFill>
                <a:srgbClr val="002060"/>
              </a:solidFill>
            </a:endParaRPr>
          </a:p>
          <a:p>
            <a:r>
              <a:rPr lang="pt-BR" b="1" dirty="0" smtClean="0">
                <a:solidFill>
                  <a:srgbClr val="002060"/>
                </a:solidFill>
              </a:rPr>
              <a:t>O que </a:t>
            </a:r>
            <a:r>
              <a:rPr lang="pt-BR" b="1" dirty="0">
                <a:solidFill>
                  <a:srgbClr val="002060"/>
                </a:solidFill>
              </a:rPr>
              <a:t>isso significa? </a:t>
            </a:r>
            <a:r>
              <a:rPr lang="pt-BR" dirty="0" smtClean="0">
                <a:solidFill>
                  <a:srgbClr val="002060"/>
                </a:solidFill>
              </a:rPr>
              <a:t>Promoção de </a:t>
            </a:r>
            <a:r>
              <a:rPr lang="pt-BR" dirty="0">
                <a:solidFill>
                  <a:srgbClr val="002060"/>
                </a:solidFill>
              </a:rPr>
              <a:t>qualidade e </a:t>
            </a:r>
            <a:r>
              <a:rPr lang="pt-BR" dirty="0" smtClean="0">
                <a:solidFill>
                  <a:srgbClr val="002060"/>
                </a:solidFill>
              </a:rPr>
              <a:t>redução dos custos </a:t>
            </a:r>
            <a:r>
              <a:rPr lang="pt-BR" dirty="0">
                <a:solidFill>
                  <a:srgbClr val="002060"/>
                </a:solidFill>
              </a:rPr>
              <a:t>de acesso e </a:t>
            </a:r>
            <a:r>
              <a:rPr lang="pt-BR" dirty="0" smtClean="0">
                <a:solidFill>
                  <a:srgbClr val="002060"/>
                </a:solidFill>
              </a:rPr>
              <a:t>compreensão dos dados</a:t>
            </a:r>
            <a:endParaRPr lang="pt-BR" dirty="0">
              <a:solidFill>
                <a:srgbClr val="002060"/>
              </a:solidFill>
            </a:endParaRPr>
          </a:p>
          <a:p>
            <a:endParaRPr lang="pt-BR" dirty="0">
              <a:solidFill>
                <a:srgbClr val="002060"/>
              </a:solidFill>
            </a:endParaRPr>
          </a:p>
          <a:p>
            <a:r>
              <a:rPr lang="pt-BR" b="1" dirty="0" smtClean="0">
                <a:solidFill>
                  <a:srgbClr val="002060"/>
                </a:solidFill>
              </a:rPr>
              <a:t>Para quê? </a:t>
            </a:r>
          </a:p>
          <a:p>
            <a:r>
              <a:rPr lang="pt-BR" dirty="0">
                <a:solidFill>
                  <a:srgbClr val="002060"/>
                </a:solidFill>
              </a:rPr>
              <a:t>A</a:t>
            </a:r>
            <a:r>
              <a:rPr lang="pt-BR" dirty="0" smtClean="0">
                <a:solidFill>
                  <a:srgbClr val="002060"/>
                </a:solidFill>
              </a:rPr>
              <a:t>umentar a chance do uso dos dados e os benefícios desse uso como retornos em escala para a própria sociedade. </a:t>
            </a:r>
          </a:p>
          <a:p>
            <a:r>
              <a:rPr lang="pt-BR" dirty="0" smtClean="0">
                <a:solidFill>
                  <a:srgbClr val="002060"/>
                </a:solidFill>
              </a:rPr>
              <a:t>Indução de uma cultura de colaboração e </a:t>
            </a:r>
            <a:r>
              <a:rPr lang="pt-BR" i="1" dirty="0" smtClean="0">
                <a:solidFill>
                  <a:srgbClr val="002060"/>
                </a:solidFill>
              </a:rPr>
              <a:t>open </a:t>
            </a:r>
            <a:r>
              <a:rPr lang="pt-BR" i="1" dirty="0" err="1" smtClean="0">
                <a:solidFill>
                  <a:srgbClr val="002060"/>
                </a:solidFill>
              </a:rPr>
              <a:t>science</a:t>
            </a:r>
            <a:endParaRPr lang="pt-BR" i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29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 eaLnBrk="0" fontAlgn="base" hangingPunct="0">
              <a:lnSpc>
                <a:spcPct val="150000"/>
              </a:lnSpc>
              <a:spcAft>
                <a:spcPct val="0"/>
              </a:spcAft>
            </a:pPr>
            <a:r>
              <a:rPr lang="pt-BR" altLang="pt-BR" dirty="0">
                <a:solidFill>
                  <a:schemeClr val="bg1"/>
                </a:solidFill>
              </a:rPr>
              <a:t>Relacionamento com órgãos e entidades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i="1" dirty="0"/>
              <a:t>Se você é um gestor público do Estado de Minas Gerais </a:t>
            </a:r>
            <a:r>
              <a:rPr lang="pt-BR" i="1" dirty="0" err="1"/>
              <a:t>custodiante</a:t>
            </a:r>
            <a:r>
              <a:rPr lang="pt-BR" i="1" dirty="0"/>
              <a:t> de dados e tem interesse em realizar a abertura dos dados da sua unidade, entre em contato pelo </a:t>
            </a:r>
            <a:r>
              <a:rPr lang="pt-BR" i="1" dirty="0" err="1"/>
              <a:t>email</a:t>
            </a:r>
            <a:r>
              <a:rPr lang="pt-BR" i="1" dirty="0"/>
              <a:t> . Estamos em busca de parcerias para construção e validação da infraestrutura e processo de publicação de dados abertos </a:t>
            </a:r>
            <a:r>
              <a:rPr lang="pt-BR" i="1" dirty="0" smtClean="0"/>
              <a:t>antes </a:t>
            </a:r>
            <a:r>
              <a:rPr lang="pt-BR" i="1" dirty="0"/>
              <a:t>da expansão da Política de Dados Abertos no Estado de Minas Gerais</a:t>
            </a:r>
            <a:r>
              <a:rPr lang="pt-BR" i="1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i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rgbClr val="172B4D"/>
                </a:solidFill>
              </a:rPr>
              <a:t>Oportunidades: aprendizado mútuo, </a:t>
            </a:r>
            <a:r>
              <a:rPr lang="pt-BR" altLang="pt-BR" i="1" dirty="0">
                <a:solidFill>
                  <a:srgbClr val="172B4D"/>
                </a:solidFill>
              </a:rPr>
              <a:t>data </a:t>
            </a:r>
            <a:r>
              <a:rPr lang="pt-BR" altLang="pt-BR" i="1" dirty="0" err="1" smtClean="0">
                <a:solidFill>
                  <a:srgbClr val="172B4D"/>
                </a:solidFill>
              </a:rPr>
              <a:t>literacy</a:t>
            </a:r>
            <a:r>
              <a:rPr lang="pt-BR" altLang="pt-BR" dirty="0" smtClean="0">
                <a:solidFill>
                  <a:srgbClr val="172B4D"/>
                </a:solidFill>
              </a:rPr>
              <a:t>, incremento do controle social e participação ativa da comunidade, avaliações </a:t>
            </a:r>
            <a:r>
              <a:rPr lang="pt-BR" altLang="pt-BR" dirty="0">
                <a:solidFill>
                  <a:srgbClr val="172B4D"/>
                </a:solidFill>
              </a:rPr>
              <a:t>de </a:t>
            </a:r>
            <a:r>
              <a:rPr lang="pt-BR" altLang="pt-BR" dirty="0" smtClean="0">
                <a:solidFill>
                  <a:srgbClr val="172B4D"/>
                </a:solidFill>
              </a:rPr>
              <a:t>usuários, </a:t>
            </a:r>
            <a:r>
              <a:rPr lang="pt-BR" dirty="0" smtClean="0">
                <a:solidFill>
                  <a:srgbClr val="172B4D"/>
                </a:solidFill>
              </a:rPr>
              <a:t>parcerias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>
              <a:solidFill>
                <a:srgbClr val="172B4D"/>
              </a:solidFill>
            </a:endParaRPr>
          </a:p>
          <a:p>
            <a:pPr algn="ctr"/>
            <a:r>
              <a:rPr lang="pt-BR" dirty="0">
                <a:hlinkClick r:id="rId3"/>
              </a:rPr>
              <a:t>dados.mg.gov.br</a:t>
            </a:r>
            <a:endParaRPr lang="pt-BR" dirty="0"/>
          </a:p>
          <a:p>
            <a:pPr algn="ctr"/>
            <a:endParaRPr lang="pt-BR" dirty="0"/>
          </a:p>
          <a:p>
            <a:pPr algn="ctr"/>
            <a:r>
              <a:rPr lang="pt-BR" dirty="0"/>
              <a:t>transparencia@cge.mg.gov.br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>
              <a:solidFill>
                <a:srgbClr val="172B4D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i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i="1" dirty="0"/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68986"/>
            <a:ext cx="35320" cy="537973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7457" tIns="-7935" rIns="17457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3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 smtClean="0"/>
              <a:t>Objetivos do workshop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>
          <a:xfrm>
            <a:off x="448033" y="929171"/>
            <a:ext cx="11446035" cy="5361459"/>
          </a:xfrm>
        </p:spPr>
        <p:txBody>
          <a:bodyPr/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O QUE? 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Boas </a:t>
            </a:r>
            <a:r>
              <a:rPr lang="pt-BR" altLang="pt-BR" dirty="0">
                <a:solidFill>
                  <a:srgbClr val="172B4D"/>
                </a:solidFill>
              </a:rPr>
              <a:t>práticas </a:t>
            </a:r>
            <a:r>
              <a:rPr lang="pt-BR" altLang="pt-BR" dirty="0" smtClean="0">
                <a:solidFill>
                  <a:srgbClr val="172B4D"/>
                </a:solidFill>
              </a:rPr>
              <a:t>de documentação e validação de dados e </a:t>
            </a:r>
            <a:r>
              <a:rPr lang="pt-BR" altLang="pt-BR" dirty="0" err="1" smtClean="0">
                <a:solidFill>
                  <a:srgbClr val="172B4D"/>
                </a:solidFill>
              </a:rPr>
              <a:t>metadados</a:t>
            </a: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COMO? 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Uso de aplicativos online e sua relação com conceitos e boas práticas de dados abertos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EXPECTATIVAS:</a:t>
            </a:r>
          </a:p>
          <a:p>
            <a:pPr marL="1714500" lvl="3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pt-BR" sz="2400" dirty="0">
                <a:solidFill>
                  <a:srgbClr val="172B4D"/>
                </a:solidFill>
              </a:rPr>
              <a:t>Criar um </a:t>
            </a:r>
            <a:r>
              <a:rPr lang="pt-BR" sz="2400" dirty="0" smtClean="0">
                <a:solidFill>
                  <a:srgbClr val="172B4D"/>
                </a:solidFill>
              </a:rPr>
              <a:t>arquivo</a:t>
            </a:r>
            <a:r>
              <a:rPr lang="pt-BR" sz="2400" dirty="0" smtClean="0">
                <a:solidFill>
                  <a:srgbClr val="172B4D"/>
                </a:solidFill>
              </a:rPr>
              <a:t> </a:t>
            </a:r>
            <a:r>
              <a:rPr lang="pt-BR" sz="2400" dirty="0" smtClean="0">
                <a:solidFill>
                  <a:srgbClr val="172B4D"/>
                </a:solidFill>
              </a:rPr>
              <a:t>que documente os </a:t>
            </a:r>
            <a:r>
              <a:rPr lang="pt-BR" sz="2400" dirty="0" err="1" smtClean="0">
                <a:solidFill>
                  <a:srgbClr val="172B4D"/>
                </a:solidFill>
              </a:rPr>
              <a:t>metadados</a:t>
            </a:r>
            <a:r>
              <a:rPr lang="pt-BR" sz="2400" dirty="0" smtClean="0">
                <a:solidFill>
                  <a:srgbClr val="172B4D"/>
                </a:solidFill>
              </a:rPr>
              <a:t> de um conjunto de dados; </a:t>
            </a:r>
            <a:endParaRPr lang="pt-BR" sz="2400" dirty="0">
              <a:solidFill>
                <a:srgbClr val="172B4D"/>
              </a:solidFill>
            </a:endParaRPr>
          </a:p>
          <a:p>
            <a:pPr marL="1714500" lvl="3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pt-BR" sz="2400" dirty="0" smtClean="0">
                <a:solidFill>
                  <a:srgbClr val="172B4D"/>
                </a:solidFill>
              </a:rPr>
              <a:t>Iniciar o controle de versão e a validação automática do </a:t>
            </a:r>
            <a:r>
              <a:rPr lang="pt-BR" sz="2400" dirty="0" smtClean="0">
                <a:solidFill>
                  <a:srgbClr val="172B4D"/>
                </a:solidFill>
              </a:rPr>
              <a:t>conjunto criado</a:t>
            </a:r>
            <a:r>
              <a:rPr lang="pt-BR" sz="2400" dirty="0" smtClean="0">
                <a:solidFill>
                  <a:srgbClr val="172B4D"/>
                </a:solidFill>
              </a:rPr>
              <a:t>;</a:t>
            </a:r>
            <a:endParaRPr lang="pt-BR" sz="2400" dirty="0">
              <a:solidFill>
                <a:srgbClr val="172B4D"/>
              </a:solidFill>
            </a:endParaRPr>
          </a:p>
          <a:p>
            <a:pPr marL="1714500" lvl="3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lang="pt-BR" sz="2400" dirty="0" smtClean="0">
                <a:solidFill>
                  <a:srgbClr val="172B4D"/>
                </a:solidFill>
              </a:rPr>
              <a:t>Identificar e corrigir erros </a:t>
            </a:r>
            <a:r>
              <a:rPr lang="pt-BR" sz="2400" dirty="0">
                <a:solidFill>
                  <a:srgbClr val="172B4D"/>
                </a:solidFill>
              </a:rPr>
              <a:t>mais comuns do fluxo de validação de dados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68986"/>
            <a:ext cx="35320" cy="537973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7457" tIns="-7935" rIns="17457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77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/>
            <a:r>
              <a:rPr lang="pt-BR" dirty="0" smtClean="0">
                <a:solidFill>
                  <a:schemeClr val="bg1"/>
                </a:solidFill>
              </a:rPr>
              <a:t>Problemas comuns na publicação de dados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68986"/>
            <a:ext cx="35320" cy="537973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7457" tIns="-7935" rIns="17457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235428"/>
              </p:ext>
            </p:extLst>
          </p:nvPr>
        </p:nvGraphicFramePr>
        <p:xfrm>
          <a:off x="256474" y="2327564"/>
          <a:ext cx="11769474" cy="2216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Planilha" r:id="rId4" imgW="9153525" imgH="1724025" progId="Excel.Sheet.12">
                  <p:embed/>
                </p:oleObj>
              </mc:Choice>
              <mc:Fallback>
                <p:oleObj name="Planilha" r:id="rId4" imgW="9153525" imgH="17240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6474" y="2327564"/>
                        <a:ext cx="11769474" cy="2216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o Explicativo em Nuvem 3"/>
          <p:cNvSpPr/>
          <p:nvPr/>
        </p:nvSpPr>
        <p:spPr>
          <a:xfrm>
            <a:off x="256474" y="864293"/>
            <a:ext cx="2225615" cy="127671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Nomes dos cabeçalhos</a:t>
            </a:r>
            <a:endParaRPr lang="pt-BR" dirty="0"/>
          </a:p>
        </p:txBody>
      </p:sp>
      <p:sp>
        <p:nvSpPr>
          <p:cNvPr id="6" name="Texto Explicativo em Nuvem 5"/>
          <p:cNvSpPr/>
          <p:nvPr/>
        </p:nvSpPr>
        <p:spPr>
          <a:xfrm>
            <a:off x="3915596" y="864293"/>
            <a:ext cx="2209159" cy="1523038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Valores dos campos</a:t>
            </a:r>
            <a:endParaRPr lang="pt-BR" dirty="0"/>
          </a:p>
        </p:txBody>
      </p:sp>
      <p:sp>
        <p:nvSpPr>
          <p:cNvPr id="7" name="Texto Explicativo em Nuvem 6"/>
          <p:cNvSpPr/>
          <p:nvPr/>
        </p:nvSpPr>
        <p:spPr>
          <a:xfrm>
            <a:off x="6374597" y="1256320"/>
            <a:ext cx="2225615" cy="127671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Padrões de valor dos campos</a:t>
            </a:r>
            <a:endParaRPr lang="pt-BR" dirty="0"/>
          </a:p>
        </p:txBody>
      </p:sp>
      <p:sp>
        <p:nvSpPr>
          <p:cNvPr id="8" name="Texto Explicativo em Nuvem 7"/>
          <p:cNvSpPr/>
          <p:nvPr/>
        </p:nvSpPr>
        <p:spPr>
          <a:xfrm>
            <a:off x="9800333" y="864293"/>
            <a:ext cx="2225615" cy="127671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Formatos de número e data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750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9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/>
            <a:r>
              <a:rPr lang="pt-BR" dirty="0" smtClean="0">
                <a:solidFill>
                  <a:schemeClr val="bg1"/>
                </a:solidFill>
              </a:rPr>
              <a:t>Problemas comuns </a:t>
            </a:r>
            <a:r>
              <a:rPr lang="pt-BR" dirty="0" smtClean="0">
                <a:solidFill>
                  <a:schemeClr val="bg1"/>
                </a:solidFill>
              </a:rPr>
              <a:t>e documentação: </a:t>
            </a:r>
            <a:r>
              <a:rPr lang="pt-BR" dirty="0" err="1" smtClean="0">
                <a:solidFill>
                  <a:schemeClr val="bg1"/>
                </a:solidFill>
              </a:rPr>
              <a:t>metadados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>
          <a:xfrm>
            <a:off x="545048" y="1120911"/>
            <a:ext cx="11083968" cy="4582758"/>
          </a:xfrm>
        </p:spPr>
        <p:txBody>
          <a:bodyPr/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sz="2000" dirty="0" smtClean="0">
                <a:solidFill>
                  <a:srgbClr val="172B4D"/>
                </a:solidFill>
              </a:rPr>
              <a:t> </a:t>
            </a:r>
            <a:r>
              <a:rPr lang="pt-BR" sz="2000" dirty="0">
                <a:solidFill>
                  <a:srgbClr val="172B4D"/>
                </a:solidFill>
              </a:rPr>
              <a:t>Upload de arquivos </a:t>
            </a:r>
            <a:r>
              <a:rPr lang="pt-BR" sz="2000" dirty="0">
                <a:solidFill>
                  <a:srgbClr val="172B4D"/>
                </a:solidFill>
              </a:rPr>
              <a:t>incorretos ou </a:t>
            </a:r>
            <a:r>
              <a:rPr lang="pt-BR" sz="2000" dirty="0" smtClean="0">
                <a:solidFill>
                  <a:srgbClr val="172B4D"/>
                </a:solidFill>
              </a:rPr>
              <a:t>alteração </a:t>
            </a:r>
            <a:r>
              <a:rPr lang="pt-BR" sz="2000" dirty="0">
                <a:solidFill>
                  <a:srgbClr val="172B4D"/>
                </a:solidFill>
              </a:rPr>
              <a:t>no formato dos arquivos (</a:t>
            </a:r>
            <a:r>
              <a:rPr lang="pt-BR" sz="2000" dirty="0" err="1">
                <a:solidFill>
                  <a:srgbClr val="172B4D"/>
                </a:solidFill>
              </a:rPr>
              <a:t>csv</a:t>
            </a:r>
            <a:r>
              <a:rPr lang="pt-BR" sz="2000" dirty="0">
                <a:solidFill>
                  <a:srgbClr val="172B4D"/>
                </a:solidFill>
              </a:rPr>
              <a:t> -&gt; </a:t>
            </a:r>
            <a:r>
              <a:rPr lang="pt-BR" sz="2000" dirty="0" err="1">
                <a:solidFill>
                  <a:srgbClr val="172B4D"/>
                </a:solidFill>
              </a:rPr>
              <a:t>xlsx</a:t>
            </a:r>
            <a:r>
              <a:rPr lang="pt-BR" sz="2000" dirty="0" smtClean="0">
                <a:solidFill>
                  <a:srgbClr val="172B4D"/>
                </a:solidFill>
              </a:rPr>
              <a:t>);</a:t>
            </a:r>
            <a:endParaRPr lang="pt-BR" sz="2000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sz="2000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sz="2000" dirty="0" smtClean="0">
                <a:solidFill>
                  <a:srgbClr val="172B4D"/>
                </a:solidFill>
              </a:rPr>
              <a:t> </a:t>
            </a:r>
            <a:r>
              <a:rPr lang="pt-BR" sz="2000" dirty="0">
                <a:solidFill>
                  <a:srgbClr val="172B4D"/>
                </a:solidFill>
              </a:rPr>
              <a:t>Alteração </a:t>
            </a:r>
            <a:r>
              <a:rPr lang="pt-BR" sz="2000" dirty="0" smtClean="0">
                <a:solidFill>
                  <a:srgbClr val="172B4D"/>
                </a:solidFill>
              </a:rPr>
              <a:t>na ordem ou nos </a:t>
            </a:r>
            <a:r>
              <a:rPr lang="pt-BR" sz="2000" dirty="0">
                <a:solidFill>
                  <a:srgbClr val="172B4D"/>
                </a:solidFill>
              </a:rPr>
              <a:t>nomes das </a:t>
            </a:r>
            <a:r>
              <a:rPr lang="pt-BR" sz="2000" dirty="0" smtClean="0">
                <a:solidFill>
                  <a:srgbClr val="172B4D"/>
                </a:solidFill>
              </a:rPr>
              <a:t>colunas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sz="2000" dirty="0">
              <a:solidFill>
                <a:srgbClr val="172B4D"/>
              </a:solidFill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sz="2000" dirty="0" smtClean="0">
                <a:solidFill>
                  <a:srgbClr val="172B4D"/>
                </a:solidFill>
              </a:rPr>
              <a:t> </a:t>
            </a:r>
            <a:r>
              <a:rPr lang="pt-BR" sz="2000" dirty="0">
                <a:solidFill>
                  <a:srgbClr val="172B4D"/>
                </a:solidFill>
              </a:rPr>
              <a:t>Alteração de leiautes sem </a:t>
            </a:r>
            <a:r>
              <a:rPr lang="pt-BR" sz="2000" dirty="0" smtClean="0">
                <a:solidFill>
                  <a:srgbClr val="172B4D"/>
                </a:solidFill>
              </a:rPr>
              <a:t>comunicação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sz="2000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sz="2000" dirty="0" smtClean="0">
                <a:solidFill>
                  <a:srgbClr val="172B4D"/>
                </a:solidFill>
              </a:rPr>
              <a:t>  </a:t>
            </a:r>
            <a:r>
              <a:rPr lang="pt-BR" sz="2000" dirty="0" smtClean="0">
                <a:solidFill>
                  <a:srgbClr val="172B4D"/>
                </a:solidFill>
              </a:rPr>
              <a:t>Documentação </a:t>
            </a:r>
            <a:r>
              <a:rPr lang="pt-BR" sz="2000" dirty="0">
                <a:solidFill>
                  <a:srgbClr val="172B4D"/>
                </a:solidFill>
              </a:rPr>
              <a:t>inexistente para dados de referência </a:t>
            </a:r>
            <a:r>
              <a:rPr lang="pt-BR" sz="2000" dirty="0" smtClean="0">
                <a:solidFill>
                  <a:srgbClr val="172B4D"/>
                </a:solidFill>
              </a:rPr>
              <a:t>(descrições, interpretações </a:t>
            </a:r>
            <a:r>
              <a:rPr lang="pt-BR" sz="2000" dirty="0">
                <a:solidFill>
                  <a:srgbClr val="172B4D"/>
                </a:solidFill>
              </a:rPr>
              <a:t>e domínio das colunas</a:t>
            </a:r>
            <a:r>
              <a:rPr lang="pt-BR" sz="2000" dirty="0">
                <a:solidFill>
                  <a:srgbClr val="172B4D"/>
                </a:solidFill>
              </a:rPr>
              <a:t>) ou sem formato estruturado </a:t>
            </a:r>
            <a:r>
              <a:rPr lang="pt-BR" sz="2000" dirty="0" smtClean="0">
                <a:solidFill>
                  <a:srgbClr val="172B4D"/>
                </a:solidFill>
              </a:rPr>
              <a:t>ou não disponibilizada</a:t>
            </a:r>
            <a:endParaRPr lang="pt-BR" sz="2000" u="sng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dirty="0" smtClean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METADADOS</a:t>
            </a:r>
            <a:r>
              <a:rPr lang="pt-BR" dirty="0" smtClean="0">
                <a:solidFill>
                  <a:srgbClr val="172B4D"/>
                </a:solidFill>
              </a:rPr>
              <a:t>: </a:t>
            </a:r>
            <a:r>
              <a:rPr lang="pt-BR" b="1" dirty="0" smtClean="0">
                <a:solidFill>
                  <a:schemeClr val="bg1">
                    <a:lumMod val="50000"/>
                  </a:schemeClr>
                </a:solidFill>
              </a:rPr>
              <a:t>significado </a:t>
            </a:r>
            <a:r>
              <a:rPr lang="pt-BR" b="1" dirty="0">
                <a:solidFill>
                  <a:schemeClr val="bg1">
                    <a:lumMod val="50000"/>
                  </a:schemeClr>
                </a:solidFill>
              </a:rPr>
              <a:t>dos dados, sua estrutura, </a:t>
            </a:r>
            <a:r>
              <a:rPr lang="pt-BR" b="1" dirty="0" smtClean="0">
                <a:solidFill>
                  <a:schemeClr val="bg1">
                    <a:lumMod val="50000"/>
                  </a:schemeClr>
                </a:solidFill>
              </a:rPr>
              <a:t>qualidade, atualizações, licenças e outros atributos; níveis de granularidade e taxonomias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b="1" dirty="0" smtClean="0">
              <a:solidFill>
                <a:schemeClr val="bg1">
                  <a:lumMod val="50000"/>
                </a:schemeClr>
              </a:solidFill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b="1" dirty="0" err="1" smtClean="0">
                <a:solidFill>
                  <a:schemeClr val="bg1">
                    <a:lumMod val="50000"/>
                  </a:schemeClr>
                </a:solidFill>
              </a:rPr>
              <a:t>Metadados</a:t>
            </a:r>
            <a:r>
              <a:rPr lang="pt-BR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BR" b="1" dirty="0">
                <a:solidFill>
                  <a:schemeClr val="bg1">
                    <a:lumMod val="50000"/>
                  </a:schemeClr>
                </a:solidFill>
              </a:rPr>
              <a:t>insuficientes: dados não serão descobertos ou </a:t>
            </a:r>
            <a:r>
              <a:rPr lang="pt-BR" b="1" dirty="0" smtClean="0">
                <a:solidFill>
                  <a:schemeClr val="bg1">
                    <a:lumMod val="50000"/>
                  </a:schemeClr>
                </a:solidFill>
              </a:rPr>
              <a:t>não serão reutilizados</a:t>
            </a:r>
            <a:r>
              <a:rPr lang="pt-BR" b="1" dirty="0">
                <a:solidFill>
                  <a:schemeClr val="bg1">
                    <a:lumMod val="50000"/>
                  </a:schemeClr>
                </a:solidFill>
              </a:rPr>
              <a:t>. 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68986"/>
            <a:ext cx="35320" cy="537973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7457" tIns="-7935" rIns="17457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96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pt-BR" altLang="pt-BR" dirty="0" smtClean="0">
                <a:solidFill>
                  <a:schemeClr val="bg1"/>
                </a:solidFill>
              </a:rPr>
              <a:t>Introdução ao </a:t>
            </a:r>
            <a:r>
              <a:rPr lang="pt-BR" altLang="pt-BR" dirty="0" err="1" smtClean="0">
                <a:solidFill>
                  <a:schemeClr val="bg1"/>
                </a:solidFill>
              </a:rPr>
              <a:t>Datapackage</a:t>
            </a:r>
            <a:endParaRPr lang="pt-BR" altLang="pt-BR" dirty="0">
              <a:solidFill>
                <a:schemeClr val="bg1"/>
              </a:solidFill>
            </a:endParaRP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>
          <a:xfrm>
            <a:off x="545048" y="1079296"/>
            <a:ext cx="11083968" cy="4860164"/>
          </a:xfrm>
        </p:spPr>
        <p:txBody>
          <a:bodyPr/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dirty="0" smtClean="0">
                <a:solidFill>
                  <a:srgbClr val="172B4D"/>
                </a:solidFill>
                <a:hlinkClick r:id="rId3"/>
              </a:rPr>
              <a:t>qualidade</a:t>
            </a:r>
            <a:r>
              <a:rPr lang="pt-BR" dirty="0">
                <a:solidFill>
                  <a:srgbClr val="172B4D"/>
                </a:solidFill>
              </a:rPr>
              <a:t>: grau em que um conjunto de características inerentes [</a:t>
            </a:r>
            <a:r>
              <a:rPr lang="pt-BR" dirty="0" err="1">
                <a:solidFill>
                  <a:srgbClr val="172B4D"/>
                </a:solidFill>
              </a:rPr>
              <a:t>ie</a:t>
            </a:r>
            <a:r>
              <a:rPr lang="pt-BR" dirty="0">
                <a:solidFill>
                  <a:srgbClr val="172B4D"/>
                </a:solidFill>
              </a:rPr>
              <a:t>. </a:t>
            </a:r>
            <a:r>
              <a:rPr lang="pt-BR" dirty="0" err="1">
                <a:solidFill>
                  <a:srgbClr val="172B4D"/>
                </a:solidFill>
                <a:hlinkClick r:id="rId4"/>
              </a:rPr>
              <a:t>metadados</a:t>
            </a:r>
            <a:r>
              <a:rPr lang="pt-BR" dirty="0">
                <a:solidFill>
                  <a:srgbClr val="172B4D"/>
                </a:solidFill>
              </a:rPr>
              <a:t>] de um objeto [</a:t>
            </a:r>
            <a:r>
              <a:rPr lang="pt-BR" dirty="0" err="1">
                <a:solidFill>
                  <a:srgbClr val="172B4D"/>
                </a:solidFill>
              </a:rPr>
              <a:t>ie</a:t>
            </a:r>
            <a:r>
              <a:rPr lang="pt-BR" dirty="0">
                <a:solidFill>
                  <a:srgbClr val="172B4D"/>
                </a:solidFill>
              </a:rPr>
              <a:t>. dados] atende a especificação [</a:t>
            </a:r>
            <a:r>
              <a:rPr lang="pt-BR" dirty="0" err="1">
                <a:solidFill>
                  <a:srgbClr val="172B4D"/>
                </a:solidFill>
              </a:rPr>
              <a:t>ie</a:t>
            </a:r>
            <a:r>
              <a:rPr lang="pt-BR" dirty="0">
                <a:solidFill>
                  <a:srgbClr val="172B4D"/>
                </a:solidFill>
              </a:rPr>
              <a:t>. padrão]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dirty="0" err="1" smtClean="0">
                <a:solidFill>
                  <a:srgbClr val="172B4D"/>
                </a:solidFill>
              </a:rPr>
              <a:t>Datapackage</a:t>
            </a:r>
            <a:r>
              <a:rPr lang="pt-BR" dirty="0">
                <a:solidFill>
                  <a:srgbClr val="172B4D"/>
                </a:solidFill>
              </a:rPr>
              <a:t>: </a:t>
            </a:r>
            <a:r>
              <a:rPr lang="pt-BR" dirty="0" smtClean="0">
                <a:solidFill>
                  <a:srgbClr val="172B4D"/>
                </a:solidFill>
              </a:rPr>
              <a:t>padrão de </a:t>
            </a:r>
            <a:r>
              <a:rPr lang="pt-BR" dirty="0" err="1" smtClean="0">
                <a:solidFill>
                  <a:srgbClr val="172B4D"/>
                </a:solidFill>
              </a:rPr>
              <a:t>metadados</a:t>
            </a:r>
            <a:r>
              <a:rPr lang="pt-BR" dirty="0" smtClean="0">
                <a:solidFill>
                  <a:srgbClr val="172B4D"/>
                </a:solidFill>
              </a:rPr>
              <a:t>, com formato </a:t>
            </a:r>
            <a:r>
              <a:rPr lang="pt-BR" dirty="0">
                <a:solidFill>
                  <a:srgbClr val="172B4D"/>
                </a:solidFill>
              </a:rPr>
              <a:t>preciso de </a:t>
            </a:r>
            <a:r>
              <a:rPr lang="pt-BR" dirty="0" smtClean="0">
                <a:solidFill>
                  <a:srgbClr val="172B4D"/>
                </a:solidFill>
              </a:rPr>
              <a:t>arquivo (</a:t>
            </a:r>
            <a:r>
              <a:rPr lang="pt-BR" dirty="0" err="1" smtClean="0">
                <a:solidFill>
                  <a:srgbClr val="172B4D"/>
                </a:solidFill>
                <a:hlinkClick r:id="rId5"/>
              </a:rPr>
              <a:t>json</a:t>
            </a:r>
            <a:r>
              <a:rPr lang="pt-BR" dirty="0" smtClean="0">
                <a:solidFill>
                  <a:srgbClr val="172B4D"/>
                </a:solidFill>
              </a:rPr>
              <a:t>); </a:t>
            </a:r>
            <a:r>
              <a:rPr lang="pt-BR" dirty="0">
                <a:solidFill>
                  <a:srgbClr val="172B4D"/>
                </a:solidFill>
              </a:rPr>
              <a:t>facilmente </a:t>
            </a:r>
            <a:r>
              <a:rPr lang="pt-BR" dirty="0" smtClean="0">
                <a:solidFill>
                  <a:srgbClr val="172B4D"/>
                </a:solidFill>
              </a:rPr>
              <a:t>compartilhado e que </a:t>
            </a:r>
            <a:r>
              <a:rPr lang="pt-BR" dirty="0">
                <a:solidFill>
                  <a:srgbClr val="172B4D"/>
                </a:solidFill>
              </a:rPr>
              <a:t>permite </a:t>
            </a:r>
            <a:r>
              <a:rPr lang="pt-BR" dirty="0" smtClean="0">
                <a:solidFill>
                  <a:srgbClr val="172B4D"/>
                </a:solidFill>
              </a:rPr>
              <a:t>reuso dos </a:t>
            </a:r>
            <a:r>
              <a:rPr lang="pt-BR" dirty="0" smtClean="0">
                <a:solidFill>
                  <a:srgbClr val="172B4D"/>
                </a:solidFill>
              </a:rPr>
              <a:t>dados</a:t>
            </a:r>
            <a:endParaRPr lang="pt-BR" dirty="0">
              <a:solidFill>
                <a:srgbClr val="172B4D"/>
              </a:solidFill>
            </a:endParaRPr>
          </a:p>
          <a:p>
            <a:r>
              <a:rPr lang="pt-BR" dirty="0"/>
              <a:t>“Se os dados não estão disponíveis num formato aberto e </a:t>
            </a:r>
            <a:r>
              <a:rPr lang="pt-BR" dirty="0">
                <a:hlinkClick r:id="rId6"/>
              </a:rPr>
              <a:t>legível por máquina</a:t>
            </a:r>
            <a:r>
              <a:rPr lang="pt-BR" dirty="0"/>
              <a:t>, eles não podem ser reutilizados.” (David </a:t>
            </a:r>
            <a:r>
              <a:rPr lang="pt-BR" dirty="0" err="1"/>
              <a:t>Eaves</a:t>
            </a:r>
            <a:r>
              <a:rPr lang="pt-BR" dirty="0"/>
              <a:t>/</a:t>
            </a:r>
            <a:r>
              <a:rPr lang="pt-BR" dirty="0" err="1"/>
              <a:t>Opendata</a:t>
            </a:r>
            <a:r>
              <a:rPr lang="pt-BR" dirty="0"/>
              <a:t> Charter - </a:t>
            </a:r>
            <a:r>
              <a:rPr lang="pt-BR" dirty="0" err="1"/>
              <a:t>principles</a:t>
            </a:r>
            <a:r>
              <a:rPr lang="pt-BR" dirty="0"/>
              <a:t>)</a:t>
            </a:r>
          </a:p>
          <a:p>
            <a:endParaRPr lang="pt-BR" dirty="0">
              <a:solidFill>
                <a:srgbClr val="172B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dirty="0">
                <a:solidFill>
                  <a:srgbClr val="172B4D"/>
                </a:solidFill>
              </a:rPr>
              <a:t>Utilização de especificações da </a:t>
            </a:r>
            <a:r>
              <a:rPr lang="pt-BR" dirty="0" err="1">
                <a:solidFill>
                  <a:srgbClr val="172B4D"/>
                </a:solidFill>
                <a:hlinkClick r:id="rId7"/>
              </a:rPr>
              <a:t>Frictionless</a:t>
            </a:r>
            <a:r>
              <a:rPr lang="pt-BR" dirty="0">
                <a:solidFill>
                  <a:srgbClr val="172B4D"/>
                </a:solidFill>
                <a:hlinkClick r:id="rId7"/>
              </a:rPr>
              <a:t> Data</a:t>
            </a:r>
            <a:endParaRPr lang="pt-BR" dirty="0" smtClean="0">
              <a:solidFill>
                <a:srgbClr val="172B4D"/>
              </a:solidFill>
            </a:endParaRPr>
          </a:p>
          <a:p>
            <a:r>
              <a:rPr lang="pt-BR" dirty="0" smtClean="0"/>
              <a:t>O </a:t>
            </a:r>
            <a:r>
              <a:rPr lang="pt-BR" dirty="0"/>
              <a:t>atrito ou “fricção” ocorre quando os consumidores gastam tempo e recursos demais apenas para poder entender e trabalhar com os dados</a:t>
            </a:r>
            <a:endParaRPr lang="pt-BR" dirty="0">
              <a:solidFill>
                <a:srgbClr val="172B4D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68986"/>
            <a:ext cx="35320" cy="537973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7457" tIns="-7935" rIns="17457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9614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pt-BR" altLang="pt-BR" dirty="0" smtClean="0">
                <a:solidFill>
                  <a:schemeClr val="bg1"/>
                </a:solidFill>
              </a:rPr>
              <a:t>Criando um </a:t>
            </a:r>
            <a:r>
              <a:rPr lang="pt-BR" altLang="pt-BR" dirty="0" err="1" smtClean="0">
                <a:solidFill>
                  <a:schemeClr val="bg1"/>
                </a:solidFill>
              </a:rPr>
              <a:t>Datapackage</a:t>
            </a:r>
            <a:r>
              <a:rPr lang="pt-BR" altLang="pt-BR" dirty="0">
                <a:solidFill>
                  <a:schemeClr val="bg1"/>
                </a:solidFill>
              </a:rPr>
              <a:t>:</a:t>
            </a:r>
            <a:r>
              <a:rPr lang="pt-BR" altLang="pt-BR" dirty="0" smtClean="0">
                <a:solidFill>
                  <a:schemeClr val="bg1"/>
                </a:solidFill>
              </a:rPr>
              <a:t> mão na massa!</a:t>
            </a:r>
            <a:endParaRPr lang="pt-BR" altLang="pt-BR" dirty="0">
              <a:solidFill>
                <a:schemeClr val="bg1"/>
              </a:solidFill>
            </a:endParaRP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>
          <a:xfrm>
            <a:off x="329784" y="1075940"/>
            <a:ext cx="11729538" cy="5129988"/>
          </a:xfrm>
        </p:spPr>
        <p:txBody>
          <a:bodyPr numCol="1" spcCol="720000"/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Passo 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1: </a:t>
            </a:r>
            <a:r>
              <a:rPr lang="pt-BR" dirty="0">
                <a:solidFill>
                  <a:schemeClr val="bg1">
                    <a:lumMod val="50000"/>
                  </a:schemeClr>
                </a:solidFill>
                <a:hlinkClick r:id="rId3"/>
              </a:rPr>
              <a:t>https://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hlinkClick r:id="rId3"/>
              </a:rPr>
              <a:t>github.com/andrelgamei/inova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</a:rPr>
              <a:t>               </a:t>
            </a:r>
          </a:p>
          <a:p>
            <a:pPr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				Passo 2: </a:t>
            </a:r>
            <a:r>
              <a:rPr lang="pt-BR" dirty="0" smtClean="0">
                <a:solidFill>
                  <a:srgbClr val="172B4D"/>
                </a:solidFill>
                <a:hlinkClick r:id="rId4"/>
              </a:rPr>
              <a:t> </a:t>
            </a:r>
            <a:r>
              <a:rPr lang="pt-BR" dirty="0" smtClean="0">
                <a:solidFill>
                  <a:srgbClr val="172B4D"/>
                </a:solidFill>
                <a:hlinkClick r:id="rId4"/>
              </a:rPr>
              <a:t>https</a:t>
            </a:r>
            <a:r>
              <a:rPr lang="pt-BR" dirty="0">
                <a:solidFill>
                  <a:srgbClr val="172B4D"/>
                </a:solidFill>
                <a:hlinkClick r:id="rId4"/>
              </a:rPr>
              <a:t>://create.frictionlessdata.io</a:t>
            </a:r>
            <a:r>
              <a:rPr lang="pt-BR" dirty="0" smtClean="0">
                <a:solidFill>
                  <a:srgbClr val="172B4D"/>
                </a:solidFill>
                <a:hlinkClick r:id="rId4"/>
              </a:rPr>
              <a:t>/</a:t>
            </a:r>
            <a:endParaRPr lang="pt-BR" dirty="0" smtClean="0">
              <a:solidFill>
                <a:srgbClr val="172B4D"/>
              </a:solidFill>
            </a:endParaRPr>
          </a:p>
          <a:p>
            <a:pPr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pt-BR" dirty="0" smtClean="0">
              <a:solidFill>
                <a:srgbClr val="172B4D"/>
              </a:solidFill>
            </a:endParaRPr>
          </a:p>
          <a:p>
            <a:pPr fontAlgn="base"/>
            <a:r>
              <a:rPr lang="pt-BR" dirty="0" smtClean="0">
                <a:solidFill>
                  <a:srgbClr val="172B4D"/>
                </a:solidFill>
              </a:rPr>
              <a:t>a</a:t>
            </a:r>
            <a:r>
              <a:rPr lang="pt-BR" dirty="0" smtClean="0">
                <a:solidFill>
                  <a:srgbClr val="172B4D"/>
                </a:solidFill>
              </a:rPr>
              <a:t>) No painel à esquerda: o </a:t>
            </a:r>
            <a:r>
              <a:rPr lang="pt-BR" dirty="0">
                <a:solidFill>
                  <a:srgbClr val="172B4D"/>
                </a:solidFill>
              </a:rPr>
              <a:t>conjunto de dados e seus </a:t>
            </a:r>
            <a:r>
              <a:rPr lang="pt-BR" dirty="0" err="1" smtClean="0">
                <a:solidFill>
                  <a:srgbClr val="172B4D"/>
                </a:solidFill>
              </a:rPr>
              <a:t>metadados</a:t>
            </a:r>
            <a:r>
              <a:rPr lang="pt-BR" dirty="0" smtClean="0">
                <a:solidFill>
                  <a:srgbClr val="172B4D"/>
                </a:solidFill>
              </a:rPr>
              <a:t>:</a:t>
            </a:r>
          </a:p>
          <a:p>
            <a:pPr fontAlgn="base"/>
            <a:r>
              <a:rPr lang="pt-BR" dirty="0" smtClean="0"/>
              <a:t>		</a:t>
            </a:r>
            <a:r>
              <a:rPr lang="pt-BR" dirty="0" err="1" smtClean="0"/>
              <a:t>name</a:t>
            </a:r>
            <a:r>
              <a:rPr lang="pt-BR" dirty="0" smtClean="0"/>
              <a:t>, </a:t>
            </a:r>
            <a:r>
              <a:rPr lang="pt-BR" dirty="0" err="1" smtClean="0"/>
              <a:t>title</a:t>
            </a:r>
            <a:r>
              <a:rPr lang="pt-BR" dirty="0" smtClean="0"/>
              <a:t>, profile, </a:t>
            </a:r>
            <a:r>
              <a:rPr lang="pt-BR" dirty="0" err="1" smtClean="0"/>
              <a:t>description</a:t>
            </a:r>
            <a:r>
              <a:rPr lang="pt-BR" dirty="0" smtClean="0"/>
              <a:t>, home </a:t>
            </a:r>
            <a:r>
              <a:rPr lang="pt-BR" dirty="0" err="1" smtClean="0"/>
              <a:t>page</a:t>
            </a:r>
            <a:r>
              <a:rPr lang="pt-BR" dirty="0" smtClean="0"/>
              <a:t>, </a:t>
            </a:r>
            <a:r>
              <a:rPr lang="pt-BR" dirty="0" err="1" smtClean="0"/>
              <a:t>version</a:t>
            </a:r>
            <a:r>
              <a:rPr lang="pt-BR" dirty="0" smtClean="0"/>
              <a:t>, </a:t>
            </a:r>
            <a:r>
              <a:rPr lang="pt-BR" dirty="0" err="1" smtClean="0"/>
              <a:t>author</a:t>
            </a:r>
            <a:r>
              <a:rPr lang="pt-BR" dirty="0" smtClean="0"/>
              <a:t>, </a:t>
            </a:r>
            <a:r>
              <a:rPr lang="pt-BR" dirty="0" err="1" smtClean="0"/>
              <a:t>licence</a:t>
            </a:r>
            <a:r>
              <a:rPr lang="pt-BR" dirty="0" smtClean="0"/>
              <a:t>, </a:t>
            </a:r>
            <a:r>
              <a:rPr lang="pt-BR" dirty="0" err="1" smtClean="0"/>
              <a:t>keywords</a:t>
            </a:r>
            <a:endParaRPr lang="pt-BR" dirty="0"/>
          </a:p>
          <a:p>
            <a:pPr marL="457200" indent="-457200">
              <a:buAutoNum type="alphaLcParenR"/>
            </a:pPr>
            <a:endParaRPr lang="pt-BR" dirty="0">
              <a:solidFill>
                <a:srgbClr val="172B4D"/>
              </a:solidFill>
            </a:endParaRPr>
          </a:p>
          <a:p>
            <a:r>
              <a:rPr lang="pt-BR" dirty="0">
                <a:solidFill>
                  <a:srgbClr val="172B4D"/>
                </a:solidFill>
              </a:rPr>
              <a:t>b) </a:t>
            </a:r>
            <a:r>
              <a:rPr lang="pt-BR" dirty="0" smtClean="0">
                <a:solidFill>
                  <a:srgbClr val="172B4D"/>
                </a:solidFill>
              </a:rPr>
              <a:t>No painel central, quando se clica no ícone da engrenagem: cada </a:t>
            </a:r>
            <a:r>
              <a:rPr lang="pt-BR" dirty="0">
                <a:solidFill>
                  <a:srgbClr val="172B4D"/>
                </a:solidFill>
              </a:rPr>
              <a:t>recurso do </a:t>
            </a:r>
            <a:r>
              <a:rPr lang="pt-BR" dirty="0" smtClean="0">
                <a:solidFill>
                  <a:srgbClr val="172B4D"/>
                </a:solidFill>
              </a:rPr>
              <a:t>conjunto:</a:t>
            </a:r>
          </a:p>
          <a:p>
            <a:r>
              <a:rPr lang="pt-BR" dirty="0">
                <a:solidFill>
                  <a:srgbClr val="172B4D"/>
                </a:solidFill>
              </a:rPr>
              <a:t>	</a:t>
            </a:r>
            <a:r>
              <a:rPr lang="pt-BR" dirty="0" smtClean="0">
                <a:solidFill>
                  <a:srgbClr val="172B4D"/>
                </a:solidFill>
              </a:rPr>
              <a:t>	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</a:rPr>
              <a:t>name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</a:rPr>
              <a:t>, path, 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</a:rPr>
              <a:t>title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</a:rPr>
              <a:t>, profile, 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</a:rPr>
              <a:t>format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</a:rPr>
              <a:t>encoding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pt-BR" dirty="0" err="1" smtClean="0">
                <a:solidFill>
                  <a:schemeClr val="bg1">
                    <a:lumMod val="50000"/>
                  </a:schemeClr>
                </a:solidFill>
              </a:rPr>
              <a:t>description</a:t>
            </a:r>
            <a:endParaRPr lang="pt-BR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pt-BR" dirty="0">
              <a:solidFill>
                <a:srgbClr val="172B4D"/>
              </a:solidFill>
            </a:endParaRPr>
          </a:p>
          <a:p>
            <a:r>
              <a:rPr lang="pt-BR" dirty="0">
                <a:solidFill>
                  <a:srgbClr val="172B4D"/>
                </a:solidFill>
              </a:rPr>
              <a:t>c) </a:t>
            </a:r>
            <a:r>
              <a:rPr lang="pt-BR" dirty="0" smtClean="0">
                <a:solidFill>
                  <a:srgbClr val="172B4D"/>
                </a:solidFill>
              </a:rPr>
              <a:t>No painel central, após carregar cada recurso: as </a:t>
            </a:r>
            <a:r>
              <a:rPr lang="pt-BR" dirty="0">
                <a:solidFill>
                  <a:srgbClr val="172B4D"/>
                </a:solidFill>
              </a:rPr>
              <a:t>colunas de cada recurso (arquivo ou URL) que contém </a:t>
            </a:r>
            <a:r>
              <a:rPr lang="pt-BR" dirty="0" smtClean="0">
                <a:solidFill>
                  <a:srgbClr val="172B4D"/>
                </a:solidFill>
              </a:rPr>
              <a:t>o dicionário de dados (~ </a:t>
            </a:r>
            <a:r>
              <a:rPr lang="pt-BR" dirty="0" err="1">
                <a:solidFill>
                  <a:srgbClr val="172B4D"/>
                </a:solidFill>
              </a:rPr>
              <a:t>schema</a:t>
            </a:r>
            <a:r>
              <a:rPr lang="pt-BR" dirty="0" smtClean="0">
                <a:solidFill>
                  <a:srgbClr val="172B4D"/>
                </a:solidFill>
              </a:rPr>
              <a:t>), com</a:t>
            </a:r>
          </a:p>
          <a:p>
            <a:pPr fontAlgn="base"/>
            <a:r>
              <a:rPr lang="pt-BR" dirty="0">
                <a:solidFill>
                  <a:srgbClr val="172B4D"/>
                </a:solidFill>
              </a:rPr>
              <a:t>	</a:t>
            </a:r>
            <a:r>
              <a:rPr lang="pt-BR" dirty="0" err="1" smtClean="0"/>
              <a:t>name</a:t>
            </a:r>
            <a:r>
              <a:rPr lang="pt-BR" dirty="0" smtClean="0"/>
              <a:t>, </a:t>
            </a:r>
            <a:r>
              <a:rPr lang="pt-BR" dirty="0" err="1" smtClean="0"/>
              <a:t>title</a:t>
            </a:r>
            <a:r>
              <a:rPr lang="pt-BR" dirty="0" smtClean="0"/>
              <a:t>, </a:t>
            </a:r>
            <a:r>
              <a:rPr lang="pt-BR" dirty="0" err="1" smtClean="0"/>
              <a:t>description</a:t>
            </a:r>
            <a:r>
              <a:rPr lang="pt-BR" dirty="0" smtClean="0"/>
              <a:t>, </a:t>
            </a:r>
            <a:r>
              <a:rPr lang="pt-BR" dirty="0" err="1" smtClean="0"/>
              <a:t>type</a:t>
            </a:r>
            <a:r>
              <a:rPr lang="pt-BR" dirty="0" smtClean="0"/>
              <a:t> (texto</a:t>
            </a:r>
            <a:r>
              <a:rPr lang="pt-BR" dirty="0"/>
              <a:t>, datas, </a:t>
            </a:r>
            <a:r>
              <a:rPr lang="pt-BR" dirty="0" smtClean="0"/>
              <a:t>números), </a:t>
            </a:r>
            <a:r>
              <a:rPr lang="pt-BR" dirty="0" err="1" smtClean="0"/>
              <a:t>format</a:t>
            </a:r>
            <a:r>
              <a:rPr lang="pt-BR" dirty="0" smtClean="0"/>
              <a:t> </a:t>
            </a:r>
            <a:r>
              <a:rPr lang="pt-BR" dirty="0"/>
              <a:t>(</a:t>
            </a:r>
            <a:r>
              <a:rPr lang="pt-BR" dirty="0" err="1"/>
              <a:t>emails</a:t>
            </a:r>
            <a:r>
              <a:rPr lang="pt-BR" dirty="0"/>
              <a:t>, dia/mês/ano, números com vírgulas como separador decimal)</a:t>
            </a:r>
          </a:p>
          <a:p>
            <a:endParaRPr lang="pt-BR" dirty="0">
              <a:solidFill>
                <a:srgbClr val="172B4D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 smtClean="0">
              <a:solidFill>
                <a:srgbClr val="172B4D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68986"/>
            <a:ext cx="35320" cy="537973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7457" tIns="-7935" rIns="17457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23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pt-BR" altLang="pt-BR" dirty="0" smtClean="0">
                <a:solidFill>
                  <a:schemeClr val="bg1"/>
                </a:solidFill>
              </a:rPr>
              <a:t>Controle de versão e validação contínua</a:t>
            </a:r>
            <a:endParaRPr lang="pt-BR" altLang="pt-BR" dirty="0">
              <a:solidFill>
                <a:schemeClr val="bg1"/>
              </a:solidFill>
            </a:endParaRP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>
          <a:xfrm>
            <a:off x="329784" y="1075940"/>
            <a:ext cx="11729538" cy="5129988"/>
          </a:xfrm>
        </p:spPr>
        <p:txBody>
          <a:bodyPr numCol="2"/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VERSIONAMENTO: 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>
                <a:solidFill>
                  <a:srgbClr val="172B4D"/>
                </a:solidFill>
                <a:hlinkClick r:id="rId3"/>
              </a:rPr>
              <a:t>https://github.com</a:t>
            </a:r>
            <a:r>
              <a:rPr lang="pt-BR" altLang="pt-BR" dirty="0" smtClean="0">
                <a:solidFill>
                  <a:srgbClr val="172B4D"/>
                </a:solidFill>
                <a:hlinkClick r:id="rId3"/>
              </a:rPr>
              <a:t>/</a:t>
            </a: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 smtClean="0">
                <a:solidFill>
                  <a:srgbClr val="172B4D"/>
                </a:solidFill>
              </a:rPr>
              <a:t> criação de um repositório;</a:t>
            </a: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>
                <a:solidFill>
                  <a:srgbClr val="172B4D"/>
                </a:solidFill>
              </a:rPr>
              <a:t> histórico das alterações no </a:t>
            </a:r>
            <a:r>
              <a:rPr lang="pt-BR" altLang="pt-BR" dirty="0" smtClean="0">
                <a:solidFill>
                  <a:srgbClr val="172B4D"/>
                </a:solidFill>
              </a:rPr>
              <a:t>repositório;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 smtClean="0">
                <a:solidFill>
                  <a:srgbClr val="172B4D"/>
                </a:solidFill>
              </a:rPr>
              <a:t> boas práticas de alterações;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 smtClean="0">
                <a:solidFill>
                  <a:srgbClr val="172B4D"/>
                </a:solidFill>
              </a:rPr>
              <a:t> </a:t>
            </a:r>
            <a:r>
              <a:rPr lang="pt-BR" dirty="0" smtClean="0"/>
              <a:t> </a:t>
            </a:r>
            <a:r>
              <a:rPr lang="pt-BR" b="1" i="1" dirty="0" smtClean="0">
                <a:solidFill>
                  <a:schemeClr val="tx1"/>
                </a:solidFill>
              </a:rPr>
              <a:t>Documentação é uma </a:t>
            </a:r>
            <a:r>
              <a:rPr lang="pt-BR" b="1" i="1" u="sng" dirty="0" smtClean="0">
                <a:solidFill>
                  <a:schemeClr val="tx1"/>
                </a:solidFill>
              </a:rPr>
              <a:t>conversa</a:t>
            </a:r>
            <a:r>
              <a:rPr lang="pt-BR" b="1" i="1" dirty="0" smtClean="0">
                <a:solidFill>
                  <a:schemeClr val="tx1"/>
                </a:solidFill>
              </a:rPr>
              <a:t>!</a:t>
            </a:r>
            <a:endParaRPr lang="pt-BR" b="1" i="1" dirty="0" smtClean="0"/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dirty="0"/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dirty="0"/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VALIDAÇÃO </a:t>
            </a:r>
            <a:r>
              <a:rPr lang="pt-BR" altLang="pt-BR" dirty="0" smtClean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CONTÍNUA: 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>
                <a:solidFill>
                  <a:srgbClr val="172B4D"/>
                </a:solidFill>
                <a:hlinkClick r:id="rId4"/>
              </a:rPr>
              <a:t>http://goodtables.io</a:t>
            </a:r>
            <a:r>
              <a:rPr lang="pt-BR" altLang="pt-BR" dirty="0" smtClean="0">
                <a:solidFill>
                  <a:srgbClr val="172B4D"/>
                </a:solidFill>
                <a:hlinkClick r:id="rId4"/>
              </a:rPr>
              <a:t>/</a:t>
            </a:r>
            <a:endParaRPr lang="pt-BR" altLang="pt-BR" dirty="0" smtClean="0">
              <a:solidFill>
                <a:srgbClr val="172B4D"/>
              </a:solidFill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 smtClean="0">
                <a:solidFill>
                  <a:srgbClr val="172B4D"/>
                </a:solidFill>
              </a:rPr>
              <a:t> autorização no </a:t>
            </a:r>
            <a:r>
              <a:rPr lang="pt-BR" altLang="pt-BR" dirty="0" err="1" smtClean="0">
                <a:solidFill>
                  <a:srgbClr val="172B4D"/>
                </a:solidFill>
              </a:rPr>
              <a:t>github</a:t>
            </a:r>
            <a:r>
              <a:rPr lang="pt-BR" altLang="pt-BR" dirty="0" smtClean="0">
                <a:solidFill>
                  <a:srgbClr val="172B4D"/>
                </a:solidFill>
              </a:rPr>
              <a:t>;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 smtClean="0">
                <a:solidFill>
                  <a:srgbClr val="172B4D"/>
                </a:solidFill>
              </a:rPr>
              <a:t>sincronização do repositório</a:t>
            </a:r>
            <a:r>
              <a:rPr lang="pt-BR" altLang="pt-BR" dirty="0" smtClean="0">
                <a:solidFill>
                  <a:srgbClr val="172B4D"/>
                </a:solidFill>
              </a:rPr>
              <a:t>;</a:t>
            </a: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 smtClean="0">
                <a:solidFill>
                  <a:srgbClr val="172B4D"/>
                </a:solidFill>
              </a:rPr>
              <a:t> </a:t>
            </a:r>
            <a:r>
              <a:rPr lang="pt-BR" altLang="pt-BR" dirty="0" smtClean="0">
                <a:solidFill>
                  <a:srgbClr val="172B4D"/>
                </a:solidFill>
              </a:rPr>
              <a:t>upload dos arquivos e resultado </a:t>
            </a:r>
            <a:r>
              <a:rPr lang="pt-BR" altLang="pt-BR" dirty="0" smtClean="0">
                <a:solidFill>
                  <a:srgbClr val="172B4D"/>
                </a:solidFill>
              </a:rPr>
              <a:t>da validação;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pt-BR" altLang="pt-BR" dirty="0" smtClean="0">
                <a:solidFill>
                  <a:srgbClr val="172B4D"/>
                </a:solidFill>
              </a:rPr>
              <a:t> Inserção do </a:t>
            </a:r>
            <a:r>
              <a:rPr lang="pt-BR" altLang="pt-BR" i="1" dirty="0" err="1" smtClean="0">
                <a:solidFill>
                  <a:srgbClr val="172B4D"/>
                </a:solidFill>
              </a:rPr>
              <a:t>badge</a:t>
            </a:r>
            <a:r>
              <a:rPr lang="pt-BR" altLang="pt-BR" dirty="0" smtClean="0">
                <a:solidFill>
                  <a:srgbClr val="172B4D"/>
                </a:solidFill>
              </a:rPr>
              <a:t> de validação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pt-BR" altLang="pt-BR" dirty="0">
              <a:solidFill>
                <a:srgbClr val="172B4D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>
              <a:solidFill>
                <a:srgbClr val="172B4D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dirty="0" smtClean="0">
              <a:solidFill>
                <a:srgbClr val="172B4D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68986"/>
            <a:ext cx="35320" cy="537973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7457" tIns="-7935" rIns="17457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241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 smtClean="0"/>
              <a:t>Requisitos legais dos dados abertos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>
          <a:xfrm>
            <a:off x="217502" y="677732"/>
            <a:ext cx="11083968" cy="4582758"/>
          </a:xfrm>
        </p:spPr>
        <p:txBody>
          <a:bodyPr/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 </a:t>
            </a:r>
            <a:r>
              <a:rPr lang="pt-BR" altLang="pt-BR" dirty="0" smtClean="0">
                <a:solidFill>
                  <a:srgbClr val="172B4D"/>
                </a:solidFill>
                <a:hlinkClick r:id="rId3"/>
              </a:rPr>
              <a:t>Lei de Acesso à Informação (12527/2011) art. 8º </a:t>
            </a: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§ </a:t>
            </a:r>
            <a:r>
              <a:rPr lang="pt-BR" altLang="pt-BR" dirty="0">
                <a:solidFill>
                  <a:srgbClr val="172B4D"/>
                </a:solidFill>
              </a:rPr>
              <a:t>3º Os sítios </a:t>
            </a:r>
            <a:r>
              <a:rPr lang="pt-BR" altLang="pt-BR" dirty="0" smtClean="0">
                <a:solidFill>
                  <a:srgbClr val="172B4D"/>
                </a:solidFill>
              </a:rPr>
              <a:t>deverão atender aos requisitos (dentre outros):</a:t>
            </a: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 </a:t>
            </a:r>
            <a:r>
              <a:rPr lang="pt-BR" altLang="pt-BR" dirty="0">
                <a:solidFill>
                  <a:srgbClr val="172B4D"/>
                </a:solidFill>
              </a:rPr>
              <a:t>II - possibilitar a gravação de relatórios em diversos formatos eletrônicos, inclusive </a:t>
            </a:r>
            <a:r>
              <a:rPr lang="pt-BR" altLang="pt-BR" dirty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abertos e não proprietários, tais como planilhas e texto</a:t>
            </a:r>
            <a:r>
              <a:rPr lang="pt-BR" altLang="pt-BR" dirty="0">
                <a:solidFill>
                  <a:srgbClr val="172B4D"/>
                </a:solidFill>
              </a:rPr>
              <a:t>, de modo a facilitar a análise das informações</a:t>
            </a:r>
            <a:r>
              <a:rPr lang="pt-BR" altLang="pt-BR" dirty="0" smtClean="0">
                <a:solidFill>
                  <a:srgbClr val="172B4D"/>
                </a:solidFill>
              </a:rPr>
              <a:t>;</a:t>
            </a: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 </a:t>
            </a:r>
            <a:r>
              <a:rPr lang="pt-BR" altLang="pt-BR" dirty="0">
                <a:solidFill>
                  <a:srgbClr val="172B4D"/>
                </a:solidFill>
              </a:rPr>
              <a:t>III - possibilitar o </a:t>
            </a:r>
            <a:r>
              <a:rPr lang="pt-BR" altLang="pt-BR" dirty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acesso automatizado por sistemas externos em formatos abertos, estruturados e legíveis por máquina</a:t>
            </a:r>
            <a:r>
              <a:rPr lang="pt-BR" altLang="pt-BR" dirty="0" smtClean="0">
                <a:solidFill>
                  <a:srgbClr val="172B4D"/>
                </a:solidFill>
              </a:rPr>
              <a:t>;</a:t>
            </a:r>
            <a:endParaRPr lang="pt-BR" altLang="pt-BR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 </a:t>
            </a:r>
            <a:r>
              <a:rPr lang="pt-BR" altLang="pt-BR" dirty="0">
                <a:solidFill>
                  <a:srgbClr val="172B4D"/>
                </a:solidFill>
              </a:rPr>
              <a:t>IV - divulgar em </a:t>
            </a:r>
            <a:r>
              <a:rPr lang="pt-BR" altLang="pt-BR" dirty="0">
                <a:solidFill>
                  <a:srgbClr val="172B4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detalhes os formatos utilizados </a:t>
            </a:r>
            <a:r>
              <a:rPr lang="pt-BR" altLang="pt-BR" dirty="0">
                <a:solidFill>
                  <a:srgbClr val="172B4D"/>
                </a:solidFill>
              </a:rPr>
              <a:t>para estruturação da informação</a:t>
            </a:r>
            <a:r>
              <a:rPr lang="pt-BR" altLang="pt-BR" dirty="0" smtClean="0">
                <a:solidFill>
                  <a:srgbClr val="172B4D"/>
                </a:solidFill>
              </a:rPr>
              <a:t>;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68986"/>
            <a:ext cx="35320" cy="537973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7457" tIns="-7935" rIns="17457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067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t-BR" dirty="0"/>
              <a:t>Requisitos legais dos dados abertos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>
          <a:xfrm>
            <a:off x="300251" y="1173707"/>
            <a:ext cx="11328765" cy="5149975"/>
          </a:xfrm>
        </p:spPr>
        <p:txBody>
          <a:bodyPr/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>
                <a:solidFill>
                  <a:srgbClr val="172B4D"/>
                </a:solidFill>
                <a:hlinkClick r:id="rId3"/>
              </a:rPr>
              <a:t>Decreto Federal 8777/2016</a:t>
            </a:r>
            <a:r>
              <a:rPr lang="pt-BR" altLang="pt-BR" dirty="0">
                <a:solidFill>
                  <a:srgbClr val="172B4D"/>
                </a:solidFill>
              </a:rPr>
              <a:t>: art. 2º, </a:t>
            </a:r>
            <a:r>
              <a:rPr lang="pt-BR" altLang="pt-BR" dirty="0" smtClean="0">
                <a:solidFill>
                  <a:srgbClr val="172B4D"/>
                </a:solidFill>
              </a:rPr>
              <a:t>inciso IV: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 smtClean="0">
                <a:solidFill>
                  <a:srgbClr val="172B4D"/>
                </a:solidFill>
              </a:rPr>
              <a:t>	formato </a:t>
            </a:r>
            <a:r>
              <a:rPr lang="pt-BR" altLang="pt-BR" sz="2000" dirty="0">
                <a:solidFill>
                  <a:srgbClr val="172B4D"/>
                </a:solidFill>
              </a:rPr>
              <a:t>aberto implica que a </a:t>
            </a:r>
            <a:r>
              <a:rPr lang="pt-BR" sz="2000" u="sng" dirty="0">
                <a:solidFill>
                  <a:srgbClr val="172B4D"/>
                </a:solidFill>
              </a:rPr>
              <a:t>especificação esteja documentada publicamente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2000" dirty="0" smtClean="0">
              <a:solidFill>
                <a:srgbClr val="172B4D"/>
              </a:solidFill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dirty="0" smtClean="0">
                <a:solidFill>
                  <a:srgbClr val="172B4D"/>
                </a:solidFill>
              </a:rPr>
              <a:t>Dados Abertos </a:t>
            </a:r>
            <a:r>
              <a:rPr lang="pt-BR" altLang="pt-BR" dirty="0">
                <a:solidFill>
                  <a:srgbClr val="172B4D"/>
                </a:solidFill>
                <a:hlinkClick r:id="rId4"/>
              </a:rPr>
              <a:t>(Resolução CGE 20/2014</a:t>
            </a:r>
            <a:r>
              <a:rPr lang="pt-BR" altLang="pt-BR" dirty="0" smtClean="0">
                <a:solidFill>
                  <a:srgbClr val="172B4D"/>
                </a:solidFill>
              </a:rPr>
              <a:t>), art. 2º, inciso VI:</a:t>
            </a:r>
            <a:endParaRPr lang="pt-BR" dirty="0"/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 smtClean="0">
                <a:solidFill>
                  <a:srgbClr val="172B4D"/>
                </a:solidFill>
              </a:rPr>
              <a:t>dados </a:t>
            </a:r>
            <a:r>
              <a:rPr lang="pt-BR" altLang="pt-BR" sz="2000" dirty="0">
                <a:solidFill>
                  <a:srgbClr val="172B4D"/>
                </a:solidFill>
              </a:rPr>
              <a:t>públicos </a:t>
            </a:r>
            <a:r>
              <a:rPr lang="pt-BR" altLang="pt-BR" sz="2000" dirty="0" smtClean="0">
                <a:solidFill>
                  <a:srgbClr val="172B4D"/>
                </a:solidFill>
              </a:rPr>
              <a:t>(</a:t>
            </a:r>
            <a:r>
              <a:rPr lang="pt-BR" altLang="pt-BR" sz="2000" dirty="0">
                <a:solidFill>
                  <a:srgbClr val="172B4D"/>
                </a:solidFill>
              </a:rPr>
              <a:t>1) </a:t>
            </a:r>
            <a:endParaRPr lang="pt-BR" altLang="pt-BR" sz="2000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 smtClean="0">
                <a:solidFill>
                  <a:srgbClr val="172B4D"/>
                </a:solidFill>
              </a:rPr>
              <a:t>representados </a:t>
            </a:r>
            <a:r>
              <a:rPr lang="pt-BR" altLang="pt-BR" sz="2000" dirty="0">
                <a:solidFill>
                  <a:srgbClr val="172B4D"/>
                </a:solidFill>
              </a:rPr>
              <a:t>em meio digital (2), </a:t>
            </a:r>
            <a:endParaRPr lang="pt-BR" altLang="pt-BR" sz="2000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 smtClean="0">
                <a:solidFill>
                  <a:srgbClr val="172B4D"/>
                </a:solidFill>
              </a:rPr>
              <a:t>estruturados </a:t>
            </a:r>
            <a:r>
              <a:rPr lang="pt-BR" altLang="pt-BR" sz="2000" dirty="0">
                <a:solidFill>
                  <a:srgbClr val="172B4D"/>
                </a:solidFill>
              </a:rPr>
              <a:t>em formato aberto (3), </a:t>
            </a:r>
            <a:endParaRPr lang="pt-BR" altLang="pt-BR" sz="2000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 smtClean="0">
                <a:solidFill>
                  <a:srgbClr val="172B4D"/>
                </a:solidFill>
              </a:rPr>
              <a:t>processáveis </a:t>
            </a:r>
            <a:r>
              <a:rPr lang="pt-BR" altLang="pt-BR" sz="2000" dirty="0">
                <a:solidFill>
                  <a:srgbClr val="172B4D"/>
                </a:solidFill>
              </a:rPr>
              <a:t>por máquina (4) </a:t>
            </a:r>
            <a:endParaRPr lang="pt-BR" altLang="pt-BR" sz="2000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>
                <a:solidFill>
                  <a:srgbClr val="172B4D"/>
                </a:solidFill>
              </a:rPr>
              <a:t>r</a:t>
            </a:r>
            <a:r>
              <a:rPr lang="pt-BR" altLang="pt-BR" sz="2000" dirty="0" smtClean="0">
                <a:solidFill>
                  <a:srgbClr val="172B4D"/>
                </a:solidFill>
              </a:rPr>
              <a:t>eferenciados </a:t>
            </a:r>
            <a:r>
              <a:rPr lang="pt-BR" altLang="pt-BR" sz="2000" dirty="0">
                <a:solidFill>
                  <a:srgbClr val="172B4D"/>
                </a:solidFill>
              </a:rPr>
              <a:t>na rede mundial de computadores (5), </a:t>
            </a:r>
            <a:endParaRPr lang="pt-BR" altLang="pt-BR" sz="2000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 smtClean="0">
                <a:solidFill>
                  <a:srgbClr val="172B4D"/>
                </a:solidFill>
              </a:rPr>
              <a:t>disponibilizados </a:t>
            </a:r>
            <a:r>
              <a:rPr lang="pt-BR" altLang="pt-BR" sz="2000" dirty="0">
                <a:solidFill>
                  <a:srgbClr val="172B4D"/>
                </a:solidFill>
              </a:rPr>
              <a:t>sob licença aberta (6) </a:t>
            </a:r>
            <a:endParaRPr lang="pt-BR" altLang="pt-BR" sz="2000" dirty="0" smtClean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pt-BR" altLang="pt-BR" sz="2000" dirty="0" smtClean="0">
                <a:solidFill>
                  <a:srgbClr val="172B4D"/>
                </a:solidFill>
              </a:rPr>
              <a:t>que </a:t>
            </a:r>
            <a:r>
              <a:rPr lang="pt-BR" altLang="pt-BR" sz="2000" dirty="0">
                <a:solidFill>
                  <a:srgbClr val="172B4D"/>
                </a:solidFill>
              </a:rPr>
              <a:t>permita sua livre reutilização, consumo ou cruzamento em aplicações digitais desenvolvidas pela sociedade</a:t>
            </a:r>
            <a:r>
              <a:rPr lang="pt-BR" altLang="pt-BR" sz="2000" dirty="0" smtClean="0">
                <a:solidFill>
                  <a:srgbClr val="172B4D"/>
                </a:solidFill>
              </a:rPr>
              <a:t>. </a:t>
            </a:r>
            <a:endParaRPr lang="pt-BR" altLang="pt-BR" sz="2000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2000" dirty="0">
              <a:solidFill>
                <a:srgbClr val="172B4D"/>
              </a:solidFill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pt-BR" altLang="pt-BR" sz="2000" dirty="0">
              <a:solidFill>
                <a:srgbClr val="172B4D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-268986"/>
            <a:ext cx="35320" cy="537973"/>
          </a:xfrm>
          <a:prstGeom prst="rect">
            <a:avLst/>
          </a:prstGeom>
          <a:solidFill>
            <a:srgbClr val="F4F5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7457" tIns="-7935" rIns="17457" bIns="-793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61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ágina inter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ágina destaqu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1968</TotalTime>
  <Words>1411</Words>
  <Application>Microsoft Office PowerPoint</Application>
  <PresentationFormat>Widescreen</PresentationFormat>
  <Paragraphs>226</Paragraphs>
  <Slides>11</Slides>
  <Notes>11</Notes>
  <HiddenSlides>0</HiddenSlides>
  <MMClips>0</MMClips>
  <ScaleCrop>false</ScaleCrop>
  <HeadingPairs>
    <vt:vector size="8" baseType="variant">
      <vt:variant>
        <vt:lpstr>Fontes usadas</vt:lpstr>
      </vt:variant>
      <vt:variant>
        <vt:i4>5</vt:i4>
      </vt:variant>
      <vt:variant>
        <vt:lpstr>Tema</vt:lpstr>
      </vt:variant>
      <vt:variant>
        <vt:i4>3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20" baseType="lpstr">
      <vt:lpstr>Calibri Light</vt:lpstr>
      <vt:lpstr>Montserrat Black</vt:lpstr>
      <vt:lpstr>Calibri</vt:lpstr>
      <vt:lpstr>Arial Narrow</vt:lpstr>
      <vt:lpstr>Arial</vt:lpstr>
      <vt:lpstr>Página interna</vt:lpstr>
      <vt:lpstr>Página destaque</vt:lpstr>
      <vt:lpstr>Personalizar design</vt:lpstr>
      <vt:lpstr>Planilha</vt:lpstr>
      <vt:lpstr>Apresentação do PowerPoint</vt:lpstr>
      <vt:lpstr>Objetivos do workshop</vt:lpstr>
      <vt:lpstr>Problemas comuns na publicação de dados</vt:lpstr>
      <vt:lpstr>Problemas comuns e documentação: metadados</vt:lpstr>
      <vt:lpstr>Introdução ao Datapackage</vt:lpstr>
      <vt:lpstr>Criando um Datapackage: mão na massa!</vt:lpstr>
      <vt:lpstr>Controle de versão e validação contínua</vt:lpstr>
      <vt:lpstr>Requisitos legais dos dados abertos</vt:lpstr>
      <vt:lpstr>Requisitos legais dos dados abertos</vt:lpstr>
      <vt:lpstr>Síntese da nossa jornada</vt:lpstr>
      <vt:lpstr>Relacionamento com órgãos e entidades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Túlio César de Souza Velloso</dc:creator>
  <cp:lastModifiedBy>Andre</cp:lastModifiedBy>
  <cp:revision>109</cp:revision>
  <dcterms:created xsi:type="dcterms:W3CDTF">2020-01-13T13:33:21Z</dcterms:created>
  <dcterms:modified xsi:type="dcterms:W3CDTF">2020-11-24T23:16:48Z</dcterms:modified>
</cp:coreProperties>
</file>

<file path=docProps/thumbnail.jpeg>
</file>